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slideLayouts/slideLayout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slideMasters/slideMaster8.xml" ContentType="application/vnd.openxmlformats-officedocument.presentationml.slideMaster+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Default Extension="xlsx" ContentType="application/vnd.openxmlformats-officedocument.spreadsheetml.sheet"/>
  <Override PartName="/ppt/tags/tag279.xml" ContentType="application/vnd.openxmlformats-officedocument.presentationml.tags+xml"/>
  <Override PartName="/ppt/slideLayouts/slideLayout87.xml" ContentType="application/vnd.openxmlformats-officedocument.presentationml.slideLayout+xml"/>
  <Override PartName="/ppt/theme/theme10.xml" ContentType="application/vnd.openxmlformats-officedocument.theme+xml"/>
  <Override PartName="/ppt/tags/tag134.xml" ContentType="application/vnd.openxmlformats-officedocument.presentationml.tags+xml"/>
  <Override PartName="/ppt/tags/tag181.xml" ContentType="application/vnd.openxmlformats-officedocument.presentationml.tags+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tags/tag257.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Default Extension="emf" ContentType="image/x-emf"/>
  <Override PartName="/ppt/tags/tag235.xml" ContentType="application/vnd.openxmlformats-officedocument.presentationml.tags+xml"/>
  <Override PartName="/ppt/tags/tag282.xml" ContentType="application/vnd.openxmlformats-officedocument.presentationml.tags+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slideLayouts/slideLayout21.xml" ContentType="application/vnd.openxmlformats-officedocument.presentationml.slideLayout+xml"/>
  <Override PartName="/ppt/tags/tag35.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298.xml" ContentType="application/vnd.openxmlformats-officedocument.presentationml.tags+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tags/tag106.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tags/tag98.xml" ContentType="application/vnd.openxmlformats-officedocument.presentationml.tags+xml"/>
  <Override PartName="/ppt/tags/tag207.xml" ContentType="application/vnd.openxmlformats-officedocument.presentationml.tags+xml"/>
  <Override PartName="/ppt/tags/tag254.xml" ContentType="application/vnd.openxmlformats-officedocument.presentationml.tags+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tags/tag2.xml" ContentType="application/vnd.openxmlformats-officedocument.presentationml.tags+xml"/>
  <Override PartName="/ppt/slides/slide41.xml" ContentType="application/vnd.openxmlformats-officedocument.presentationml.slide+xml"/>
  <Override PartName="/ppt/slideLayouts/slideLayout51.xml" ContentType="application/vnd.openxmlformats-officedocument.presentationml.slideLayout+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slides/slide30.xml" ContentType="application/vnd.openxmlformats-officedocument.presentationml.slide+xml"/>
  <Override PartName="/ppt/slideLayouts/slideLayout40.xml" ContentType="application/vnd.openxmlformats-officedocument.presentationml.slideLayout+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tags/tag300.xml" ContentType="application/vnd.openxmlformats-officedocument.presentationml.tags+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tags/tag284.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slideMasters/slideMaster7.xml" ContentType="application/vnd.openxmlformats-officedocument.presentationml.slideMaster+xml"/>
  <Override PartName="/ppt/theme/theme9.xml" ContentType="application/vnd.openxmlformats-officedocument.theme+xml"/>
  <Override PartName="/ppt/tags/tag4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108.xml" ContentType="application/vnd.openxmlformats-officedocument.presentationml.tags+xml"/>
  <Override PartName="/ppt/tags/tag155.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78.xml" ContentType="application/vnd.openxmlformats-officedocument.presentationml.tag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slides/slide32.xml" ContentType="application/vnd.openxmlformats-officedocument.presentationml.slide+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302.xml" ContentType="application/vnd.openxmlformats-officedocument.presentationml.tags+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slides/slide40.xml" ContentType="application/vnd.openxmlformats-officedocument.presentationml.slide+xml"/>
  <Override PartName="/ppt/slideLayouts/slideLayout50.xml" ContentType="application/vnd.openxmlformats-officedocument.presentationml.slideLayout+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tags/tag157.xml" ContentType="application/vnd.openxmlformats-officedocument.presentationml.tags+xml"/>
  <Default Extension="vml" ContentType="application/vnd.openxmlformats-officedocument.vmlDrawing"/>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slides/slide34.xml" ContentType="application/vnd.openxmlformats-officedocument.presentationml.slide+xml"/>
  <Override PartName="/ppt/slideLayouts/slideLayout44.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slideMasters/slideMaster6.xml" ContentType="application/vnd.openxmlformats-officedocument.presentationml.slideMaster+xml"/>
  <Override PartName="/ppt/theme/theme8.xml" ContentType="application/vnd.openxmlformats-officedocument.theme+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304.xml" ContentType="application/vnd.openxmlformats-officedocument.presentationml.tags+xml"/>
  <Override PartName="/ppt/notesSlides/notesSlide5.xml" ContentType="application/vnd.openxmlformats-officedocument.presentationml.notesSlide+xml"/>
  <Override PartName="/ppt/tags/tag143.xml" ContentType="application/vnd.openxmlformats-officedocument.presentationml.tags+xml"/>
  <Override PartName="/ppt/tags/tag190.xml" ContentType="application/vnd.openxmlformats-officedocument.presentationml.tags+xml"/>
  <Override PartName="/ppt/tags/tag277.xml" ContentType="application/vnd.openxmlformats-officedocument.presentationml.tags+xml"/>
  <Override PartName="/ppt/tags/tag288.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slides/slide20.xml" ContentType="application/vnd.openxmlformats-officedocument.presentationml.slide+xml"/>
  <Override PartName="/ppt/slideLayouts/slideLayout30.xml" ContentType="application/vnd.openxmlformats-officedocument.presentationml.slideLayout+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tags/tag104.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tags/tag227.xml" ContentType="application/vnd.openxmlformats-officedocument.presentationml.tags+xml"/>
  <Override PartName="/ppt/tags/tag274.xml" ContentType="application/vnd.openxmlformats-officedocument.presentationml.tags+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268.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slides/slide55.xml" ContentType="application/vnd.openxmlformats-officedocument.presentationml.slide+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slides/slide33.xml" ContentType="application/vnd.openxmlformats-officedocument.presentationml.slide+xml"/>
  <Override PartName="/ppt/slideLayouts/slideLayout54.xml" ContentType="application/vnd.openxmlformats-officedocument.presentationml.slideLayout+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presentation.xml" ContentType="application/vnd.openxmlformats-officedocument.presentationml.presentation.main+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theme/theme7.xml" ContentType="application/vnd.openxmlformats-officedocument.theme+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slideLayouts/slideLayout48.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s/slide5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tags/tag87.xml" ContentType="application/vnd.openxmlformats-officedocument.presentationml.tags+xml"/>
  <Override PartName="/ppt/tags/tag243.xml" ContentType="application/vnd.openxmlformats-officedocument.presentationml.tags+xml"/>
  <Default Extension="wmf" ContentType="image/x-wmf"/>
  <Override PartName="/ppt/tags/tag29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49" r:id="rId3"/>
    <p:sldMasterId id="2147483730" r:id="rId4"/>
    <p:sldMasterId id="2147491980" r:id="rId5"/>
    <p:sldMasterId id="2147483650" r:id="rId6"/>
    <p:sldMasterId id="2147485366" r:id="rId7"/>
    <p:sldMasterId id="2147485354" r:id="rId8"/>
  </p:sldMasterIdLst>
  <p:notesMasterIdLst>
    <p:notesMasterId r:id="rId65"/>
  </p:notesMasterIdLst>
  <p:handoutMasterIdLst>
    <p:handoutMasterId r:id="rId66"/>
  </p:handoutMasterIdLst>
  <p:sldIdLst>
    <p:sldId id="256" r:id="rId9"/>
    <p:sldId id="460" r:id="rId10"/>
    <p:sldId id="600" r:id="rId11"/>
    <p:sldId id="575" r:id="rId12"/>
    <p:sldId id="555" r:id="rId13"/>
    <p:sldId id="649" r:id="rId14"/>
    <p:sldId id="651" r:id="rId15"/>
    <p:sldId id="652" r:id="rId16"/>
    <p:sldId id="627" r:id="rId17"/>
    <p:sldId id="265" r:id="rId18"/>
    <p:sldId id="449" r:id="rId19"/>
    <p:sldId id="594" r:id="rId20"/>
    <p:sldId id="637" r:id="rId21"/>
    <p:sldId id="577" r:id="rId22"/>
    <p:sldId id="655" r:id="rId23"/>
    <p:sldId id="624" r:id="rId24"/>
    <p:sldId id="642" r:id="rId25"/>
    <p:sldId id="578" r:id="rId26"/>
    <p:sldId id="588" r:id="rId27"/>
    <p:sldId id="647" r:id="rId28"/>
    <p:sldId id="579" r:id="rId29"/>
    <p:sldId id="626" r:id="rId30"/>
    <p:sldId id="621" r:id="rId31"/>
    <p:sldId id="648" r:id="rId32"/>
    <p:sldId id="585" r:id="rId33"/>
    <p:sldId id="586" r:id="rId34"/>
    <p:sldId id="643" r:id="rId35"/>
    <p:sldId id="589" r:id="rId36"/>
    <p:sldId id="580" r:id="rId37"/>
    <p:sldId id="599" r:id="rId38"/>
    <p:sldId id="596" r:id="rId39"/>
    <p:sldId id="597" r:id="rId40"/>
    <p:sldId id="598" r:id="rId41"/>
    <p:sldId id="282" r:id="rId42"/>
    <p:sldId id="653" r:id="rId43"/>
    <p:sldId id="657" r:id="rId44"/>
    <p:sldId id="592" r:id="rId45"/>
    <p:sldId id="628" r:id="rId46"/>
    <p:sldId id="630" r:id="rId47"/>
    <p:sldId id="631" r:id="rId48"/>
    <p:sldId id="632" r:id="rId49"/>
    <p:sldId id="633" r:id="rId50"/>
    <p:sldId id="634" r:id="rId51"/>
    <p:sldId id="635" r:id="rId52"/>
    <p:sldId id="669" r:id="rId53"/>
    <p:sldId id="658" r:id="rId54"/>
    <p:sldId id="659" r:id="rId55"/>
    <p:sldId id="663" r:id="rId56"/>
    <p:sldId id="666" r:id="rId57"/>
    <p:sldId id="660" r:id="rId58"/>
    <p:sldId id="667" r:id="rId59"/>
    <p:sldId id="661" r:id="rId60"/>
    <p:sldId id="662" r:id="rId61"/>
    <p:sldId id="665" r:id="rId62"/>
    <p:sldId id="664" r:id="rId63"/>
    <p:sldId id="557" r:id="rId64"/>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00000"/>
    <a:srgbClr val="336699"/>
    <a:srgbClr val="497592"/>
    <a:srgbClr val="FF9900"/>
    <a:srgbClr val="FF0000"/>
    <a:srgbClr val="FF3399"/>
    <a:srgbClr val="FF66CC"/>
    <a:srgbClr val="99CC00"/>
    <a:srgbClr val="FFCC99"/>
    <a:srgbClr val="00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94" autoAdjust="0"/>
    <p:restoredTop sz="95252" autoAdjust="0"/>
  </p:normalViewPr>
  <p:slideViewPr>
    <p:cSldViewPr>
      <p:cViewPr varScale="1">
        <p:scale>
          <a:sx n="80" d="100"/>
          <a:sy n="80" d="100"/>
        </p:scale>
        <p:origin x="-1613" y="-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078"/>
    </p:cViewPr>
  </p:sorterViewPr>
  <p:notesViewPr>
    <p:cSldViewPr>
      <p:cViewPr varScale="1">
        <p:scale>
          <a:sx n="104" d="100"/>
          <a:sy n="104" d="100"/>
        </p:scale>
        <p:origin x="-450" y="-102"/>
      </p:cViewPr>
      <p:guideLst>
        <p:guide orient="horz" pos="3127"/>
        <p:guide pos="214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3"/>
          </p:nvPr>
        </p:nvSpPr>
        <p:spPr>
          <a:xfrm>
            <a:off x="2264081" y="9465316"/>
            <a:ext cx="2945587" cy="496100"/>
          </a:xfrm>
          <a:prstGeom prst="rect">
            <a:avLst/>
          </a:prstGeom>
        </p:spPr>
        <p:txBody>
          <a:bodyPr vert="horz" lIns="91426" tIns="45714" rIns="91426" bIns="45714" rtlCol="0" anchor="b"/>
          <a:lstStyle>
            <a:lvl1pPr algn="r">
              <a:defRPr sz="1200"/>
            </a:lvl1pPr>
          </a:lstStyle>
          <a:p>
            <a:pPr>
              <a:defRPr/>
            </a:pPr>
            <a:fld id="{817E0328-CECC-43A8-AF38-B94C0A7563F9}" type="slidenum">
              <a:rPr lang="fr-FR"/>
              <a:pPr>
                <a:defRPr/>
              </a:pPr>
              <a:t>‹N°›</a:t>
            </a:fld>
            <a:endParaRPr lang="fr-FR" dirty="0"/>
          </a:p>
        </p:txBody>
      </p:sp>
    </p:spTree>
    <p:extLst>
      <p:ext uri="{BB962C8B-B14F-4D97-AF65-F5344CB8AC3E}">
        <p14:creationId xmlns="" xmlns:p14="http://schemas.microsoft.com/office/powerpoint/2010/main" val="113417520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bwMode="auto">
          <a:xfrm>
            <a:off x="1" y="4"/>
            <a:ext cx="2945587" cy="496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26" tIns="45714" rIns="91426" bIns="45714" numCol="1" anchor="t" anchorCtr="0" compatLnSpc="1">
            <a:prstTxWarp prst="textNoShape">
              <a:avLst/>
            </a:prstTxWarp>
          </a:bodyPr>
          <a:lstStyle>
            <a:lvl1pPr>
              <a:defRPr sz="1200"/>
            </a:lvl1pPr>
          </a:lstStyle>
          <a:p>
            <a:pPr>
              <a:defRPr/>
            </a:pPr>
            <a:endParaRPr lang="fr-FR" dirty="0"/>
          </a:p>
        </p:txBody>
      </p:sp>
      <p:sp>
        <p:nvSpPr>
          <p:cNvPr id="175107" name="Rectangle 3"/>
          <p:cNvSpPr>
            <a:spLocks noGrp="1" noChangeArrowheads="1"/>
          </p:cNvSpPr>
          <p:nvPr>
            <p:ph type="dt" idx="1"/>
          </p:nvPr>
        </p:nvSpPr>
        <p:spPr bwMode="auto">
          <a:xfrm>
            <a:off x="3851004" y="4"/>
            <a:ext cx="2945587" cy="496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26" tIns="45714" rIns="91426" bIns="45714" numCol="1" anchor="t" anchorCtr="0" compatLnSpc="1">
            <a:prstTxWarp prst="textNoShape">
              <a:avLst/>
            </a:prstTxWarp>
          </a:bodyPr>
          <a:lstStyle>
            <a:lvl1pPr algn="r">
              <a:defRPr sz="1200"/>
            </a:lvl1pPr>
          </a:lstStyle>
          <a:p>
            <a:pPr>
              <a:defRPr/>
            </a:pPr>
            <a:endParaRPr lang="fr-FR" dirty="0"/>
          </a:p>
        </p:txBody>
      </p:sp>
      <p:sp>
        <p:nvSpPr>
          <p:cNvPr id="103428"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2" name="Espace réservé du pied de page 1"/>
          <p:cNvSpPr>
            <a:spLocks noGrp="1"/>
          </p:cNvSpPr>
          <p:nvPr>
            <p:ph type="ftr" sz="quarter" idx="4"/>
          </p:nvPr>
        </p:nvSpPr>
        <p:spPr>
          <a:xfrm>
            <a:off x="1" y="9428224"/>
            <a:ext cx="2945587" cy="496100"/>
          </a:xfrm>
          <a:prstGeom prst="rect">
            <a:avLst/>
          </a:prstGeom>
        </p:spPr>
        <p:txBody>
          <a:bodyPr vert="horz" lIns="91426" tIns="45714" rIns="91426" bIns="45714" rtlCol="0" anchor="b"/>
          <a:lstStyle>
            <a:lvl1pPr algn="l">
              <a:defRPr sz="1200"/>
            </a:lvl1pPr>
          </a:lstStyle>
          <a:p>
            <a:pPr>
              <a:defRPr/>
            </a:pPr>
            <a:endParaRPr lang="fr-FR" dirty="0"/>
          </a:p>
        </p:txBody>
      </p:sp>
      <p:sp>
        <p:nvSpPr>
          <p:cNvPr id="3" name="Espace réservé des commentaires 2"/>
          <p:cNvSpPr>
            <a:spLocks noGrp="1"/>
          </p:cNvSpPr>
          <p:nvPr>
            <p:ph type="body" sz="quarter" idx="3"/>
          </p:nvPr>
        </p:nvSpPr>
        <p:spPr>
          <a:xfrm>
            <a:off x="680421" y="4715274"/>
            <a:ext cx="5436836" cy="4467219"/>
          </a:xfrm>
          <a:prstGeom prst="rect">
            <a:avLst/>
          </a:prstGeom>
        </p:spPr>
        <p:txBody>
          <a:bodyPr vert="horz" lIns="91426" tIns="45714" rIns="91426" bIns="45714"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 name="Espace réservé du numéro de diapositive 3"/>
          <p:cNvSpPr>
            <a:spLocks noGrp="1"/>
          </p:cNvSpPr>
          <p:nvPr>
            <p:ph type="sldNum" sz="quarter" idx="5"/>
          </p:nvPr>
        </p:nvSpPr>
        <p:spPr>
          <a:xfrm>
            <a:off x="3851004" y="9428224"/>
            <a:ext cx="2945587" cy="496100"/>
          </a:xfrm>
          <a:prstGeom prst="rect">
            <a:avLst/>
          </a:prstGeom>
        </p:spPr>
        <p:txBody>
          <a:bodyPr vert="horz" lIns="91426" tIns="45714" rIns="91426" bIns="45714" rtlCol="0" anchor="b"/>
          <a:lstStyle>
            <a:lvl1pPr algn="r">
              <a:defRPr sz="1200"/>
            </a:lvl1pPr>
          </a:lstStyle>
          <a:p>
            <a:pPr>
              <a:defRPr/>
            </a:pPr>
            <a:fld id="{7872FC83-3EF2-4953-AC0F-E061AC322C46}" type="slidenum">
              <a:rPr lang="fr-FR"/>
              <a:pPr>
                <a:defRPr/>
              </a:pPr>
              <a:t>‹N°›</a:t>
            </a:fld>
            <a:endParaRPr lang="fr-FR" dirty="0"/>
          </a:p>
        </p:txBody>
      </p:sp>
    </p:spTree>
    <p:extLst>
      <p:ext uri="{BB962C8B-B14F-4D97-AF65-F5344CB8AC3E}">
        <p14:creationId xmlns="" xmlns:p14="http://schemas.microsoft.com/office/powerpoint/2010/main" val="74757968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a:defRPr/>
            </a:pPr>
            <a:endParaRPr lang="fr-FR" dirty="0"/>
          </a:p>
        </p:txBody>
      </p:sp>
      <p:sp>
        <p:nvSpPr>
          <p:cNvPr id="5" name="Espace réservé du numéro de diapositive 4"/>
          <p:cNvSpPr>
            <a:spLocks noGrp="1"/>
          </p:cNvSpPr>
          <p:nvPr>
            <p:ph type="sldNum" sz="quarter" idx="11"/>
          </p:nvPr>
        </p:nvSpPr>
        <p:spPr/>
        <p:txBody>
          <a:bodyPr/>
          <a:lstStyle/>
          <a:p>
            <a:pPr>
              <a:defRPr/>
            </a:pPr>
            <a:fld id="{7872FC83-3EF2-4953-AC0F-E061AC322C46}" type="slidenum">
              <a:rPr lang="fr-FR" smtClean="0"/>
              <a:pPr>
                <a:defRPr/>
              </a:pPr>
              <a:t>1</a:t>
            </a:fld>
            <a:endParaRPr lang="fr-FR" dirty="0"/>
          </a:p>
        </p:txBody>
      </p:sp>
    </p:spTree>
    <p:extLst>
      <p:ext uri="{BB962C8B-B14F-4D97-AF65-F5344CB8AC3E}">
        <p14:creationId xmlns="" xmlns:p14="http://schemas.microsoft.com/office/powerpoint/2010/main" val="171853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Espace réservé de l'image des diapositives 1"/>
          <p:cNvSpPr>
            <a:spLocks noGrp="1" noRot="1" noChangeAspect="1" noTextEdit="1"/>
          </p:cNvSpPr>
          <p:nvPr>
            <p:ph type="sldImg"/>
          </p:nvPr>
        </p:nvSpPr>
        <p:spPr>
          <a:xfrm>
            <a:off x="755650" y="663575"/>
            <a:ext cx="4965700" cy="3724275"/>
          </a:xfrm>
          <a:ln/>
        </p:spPr>
      </p:sp>
      <p:sp>
        <p:nvSpPr>
          <p:cNvPr id="10445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dirty="0"/>
          </a:p>
        </p:txBody>
      </p:sp>
      <p:sp>
        <p:nvSpPr>
          <p:cNvPr id="104452" name="Espace réservé du numéro de diapositive 1"/>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cs typeface="Arial" charset="0"/>
              </a:defRPr>
            </a:lvl1pPr>
            <a:lvl2pPr marL="742840" indent="-285708" eaLnBrk="0" hangingPunct="0">
              <a:spcBef>
                <a:spcPct val="30000"/>
              </a:spcBef>
              <a:defRPr sz="1200">
                <a:solidFill>
                  <a:schemeClr val="tx1"/>
                </a:solidFill>
                <a:latin typeface="Arial" charset="0"/>
                <a:cs typeface="Arial" charset="0"/>
              </a:defRPr>
            </a:lvl2pPr>
            <a:lvl3pPr marL="1142830" indent="-228566" eaLnBrk="0" hangingPunct="0">
              <a:spcBef>
                <a:spcPct val="30000"/>
              </a:spcBef>
              <a:defRPr sz="1200">
                <a:solidFill>
                  <a:schemeClr val="tx1"/>
                </a:solidFill>
                <a:latin typeface="Arial" charset="0"/>
                <a:cs typeface="Arial" charset="0"/>
              </a:defRPr>
            </a:lvl3pPr>
            <a:lvl4pPr marL="1599962" indent="-228566" eaLnBrk="0" hangingPunct="0">
              <a:spcBef>
                <a:spcPct val="30000"/>
              </a:spcBef>
              <a:defRPr sz="1200">
                <a:solidFill>
                  <a:schemeClr val="tx1"/>
                </a:solidFill>
                <a:latin typeface="Arial" charset="0"/>
                <a:cs typeface="Arial" charset="0"/>
              </a:defRPr>
            </a:lvl4pPr>
            <a:lvl5pPr marL="2057095" indent="-228566" eaLnBrk="0" hangingPunct="0">
              <a:spcBef>
                <a:spcPct val="30000"/>
              </a:spcBef>
              <a:defRPr sz="1200">
                <a:solidFill>
                  <a:schemeClr val="tx1"/>
                </a:solidFill>
                <a:latin typeface="Arial" charset="0"/>
                <a:cs typeface="Arial" charset="0"/>
              </a:defRPr>
            </a:lvl5pPr>
            <a:lvl6pPr marL="2514227" indent="-228566" eaLnBrk="0" fontAlgn="base" hangingPunct="0">
              <a:spcBef>
                <a:spcPct val="30000"/>
              </a:spcBef>
              <a:spcAft>
                <a:spcPct val="0"/>
              </a:spcAft>
              <a:defRPr sz="1200">
                <a:solidFill>
                  <a:schemeClr val="tx1"/>
                </a:solidFill>
                <a:latin typeface="Arial" charset="0"/>
                <a:cs typeface="Arial" charset="0"/>
              </a:defRPr>
            </a:lvl6pPr>
            <a:lvl7pPr marL="2971358" indent="-228566" eaLnBrk="0" fontAlgn="base" hangingPunct="0">
              <a:spcBef>
                <a:spcPct val="30000"/>
              </a:spcBef>
              <a:spcAft>
                <a:spcPct val="0"/>
              </a:spcAft>
              <a:defRPr sz="1200">
                <a:solidFill>
                  <a:schemeClr val="tx1"/>
                </a:solidFill>
                <a:latin typeface="Arial" charset="0"/>
                <a:cs typeface="Arial" charset="0"/>
              </a:defRPr>
            </a:lvl7pPr>
            <a:lvl8pPr marL="3428491" indent="-228566" eaLnBrk="0" fontAlgn="base" hangingPunct="0">
              <a:spcBef>
                <a:spcPct val="30000"/>
              </a:spcBef>
              <a:spcAft>
                <a:spcPct val="0"/>
              </a:spcAft>
              <a:defRPr sz="1200">
                <a:solidFill>
                  <a:schemeClr val="tx1"/>
                </a:solidFill>
                <a:latin typeface="Arial" charset="0"/>
                <a:cs typeface="Arial" charset="0"/>
              </a:defRPr>
            </a:lvl8pPr>
            <a:lvl9pPr marL="3885624" indent="-228566"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9475399-FDC9-4C41-8583-8226263DA6EC}" type="slidenum">
              <a:rPr lang="fr-FR" altLang="fr-FR" smtClean="0"/>
              <a:pPr eaLnBrk="1" hangingPunct="1">
                <a:spcBef>
                  <a:spcPct val="0"/>
                </a:spcBef>
              </a:pPr>
              <a:t>2</a:t>
            </a:fld>
            <a:endParaRPr lang="fr-FR" altLang="fr-FR" dirty="0"/>
          </a:p>
        </p:txBody>
      </p:sp>
      <p:sp>
        <p:nvSpPr>
          <p:cNvPr id="104453" name="Espace réservé du pied de page 1"/>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cs typeface="Arial" charset="0"/>
              </a:defRPr>
            </a:lvl1pPr>
            <a:lvl2pPr marL="742840" indent="-285708" eaLnBrk="0" hangingPunct="0">
              <a:spcBef>
                <a:spcPct val="30000"/>
              </a:spcBef>
              <a:defRPr sz="1200">
                <a:solidFill>
                  <a:schemeClr val="tx1"/>
                </a:solidFill>
                <a:latin typeface="Arial" charset="0"/>
                <a:cs typeface="Arial" charset="0"/>
              </a:defRPr>
            </a:lvl2pPr>
            <a:lvl3pPr marL="1142830" indent="-228566" eaLnBrk="0" hangingPunct="0">
              <a:spcBef>
                <a:spcPct val="30000"/>
              </a:spcBef>
              <a:defRPr sz="1200">
                <a:solidFill>
                  <a:schemeClr val="tx1"/>
                </a:solidFill>
                <a:latin typeface="Arial" charset="0"/>
                <a:cs typeface="Arial" charset="0"/>
              </a:defRPr>
            </a:lvl3pPr>
            <a:lvl4pPr marL="1599962" indent="-228566" eaLnBrk="0" hangingPunct="0">
              <a:spcBef>
                <a:spcPct val="30000"/>
              </a:spcBef>
              <a:defRPr sz="1200">
                <a:solidFill>
                  <a:schemeClr val="tx1"/>
                </a:solidFill>
                <a:latin typeface="Arial" charset="0"/>
                <a:cs typeface="Arial" charset="0"/>
              </a:defRPr>
            </a:lvl4pPr>
            <a:lvl5pPr marL="2057095" indent="-228566" eaLnBrk="0" hangingPunct="0">
              <a:spcBef>
                <a:spcPct val="30000"/>
              </a:spcBef>
              <a:defRPr sz="1200">
                <a:solidFill>
                  <a:schemeClr val="tx1"/>
                </a:solidFill>
                <a:latin typeface="Arial" charset="0"/>
                <a:cs typeface="Arial" charset="0"/>
              </a:defRPr>
            </a:lvl5pPr>
            <a:lvl6pPr marL="2514227" indent="-228566" eaLnBrk="0" fontAlgn="base" hangingPunct="0">
              <a:spcBef>
                <a:spcPct val="30000"/>
              </a:spcBef>
              <a:spcAft>
                <a:spcPct val="0"/>
              </a:spcAft>
              <a:defRPr sz="1200">
                <a:solidFill>
                  <a:schemeClr val="tx1"/>
                </a:solidFill>
                <a:latin typeface="Arial" charset="0"/>
                <a:cs typeface="Arial" charset="0"/>
              </a:defRPr>
            </a:lvl6pPr>
            <a:lvl7pPr marL="2971358" indent="-228566" eaLnBrk="0" fontAlgn="base" hangingPunct="0">
              <a:spcBef>
                <a:spcPct val="30000"/>
              </a:spcBef>
              <a:spcAft>
                <a:spcPct val="0"/>
              </a:spcAft>
              <a:defRPr sz="1200">
                <a:solidFill>
                  <a:schemeClr val="tx1"/>
                </a:solidFill>
                <a:latin typeface="Arial" charset="0"/>
                <a:cs typeface="Arial" charset="0"/>
              </a:defRPr>
            </a:lvl7pPr>
            <a:lvl8pPr marL="3428491" indent="-228566" eaLnBrk="0" fontAlgn="base" hangingPunct="0">
              <a:spcBef>
                <a:spcPct val="30000"/>
              </a:spcBef>
              <a:spcAft>
                <a:spcPct val="0"/>
              </a:spcAft>
              <a:defRPr sz="1200">
                <a:solidFill>
                  <a:schemeClr val="tx1"/>
                </a:solidFill>
                <a:latin typeface="Arial" charset="0"/>
                <a:cs typeface="Arial" charset="0"/>
              </a:defRPr>
            </a:lvl8pPr>
            <a:lvl9pPr marL="3885624" indent="-228566"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fr-FR" altLang="fr-FR" dirty="0"/>
          </a:p>
        </p:txBody>
      </p:sp>
    </p:spTree>
    <p:extLst>
      <p:ext uri="{BB962C8B-B14F-4D97-AF65-F5344CB8AC3E}">
        <p14:creationId xmlns="" xmlns:p14="http://schemas.microsoft.com/office/powerpoint/2010/main" val="652647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ce réservé de l'image des diapositives 1"/>
          <p:cNvSpPr>
            <a:spLocks noGrp="1" noRot="1" noChangeAspect="1" noTextEdit="1"/>
          </p:cNvSpPr>
          <p:nvPr>
            <p:ph type="sldImg"/>
          </p:nvPr>
        </p:nvSpPr>
        <p:spPr>
          <a:xfrm>
            <a:off x="755650" y="663575"/>
            <a:ext cx="4965700" cy="3724275"/>
          </a:xfrm>
          <a:ln/>
        </p:spPr>
      </p:sp>
      <p:sp>
        <p:nvSpPr>
          <p:cNvPr id="105475"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dirty="0"/>
          </a:p>
        </p:txBody>
      </p:sp>
      <p:sp>
        <p:nvSpPr>
          <p:cNvPr id="105476" name="Espace réservé du numéro de diapositive 1"/>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cs typeface="Arial" charset="0"/>
              </a:defRPr>
            </a:lvl1pPr>
            <a:lvl2pPr marL="742840" indent="-285708" eaLnBrk="0" hangingPunct="0">
              <a:spcBef>
                <a:spcPct val="30000"/>
              </a:spcBef>
              <a:defRPr sz="1200">
                <a:solidFill>
                  <a:schemeClr val="tx1"/>
                </a:solidFill>
                <a:latin typeface="Arial" charset="0"/>
                <a:cs typeface="Arial" charset="0"/>
              </a:defRPr>
            </a:lvl2pPr>
            <a:lvl3pPr marL="1142830" indent="-228566" eaLnBrk="0" hangingPunct="0">
              <a:spcBef>
                <a:spcPct val="30000"/>
              </a:spcBef>
              <a:defRPr sz="1200">
                <a:solidFill>
                  <a:schemeClr val="tx1"/>
                </a:solidFill>
                <a:latin typeface="Arial" charset="0"/>
                <a:cs typeface="Arial" charset="0"/>
              </a:defRPr>
            </a:lvl3pPr>
            <a:lvl4pPr marL="1599962" indent="-228566" eaLnBrk="0" hangingPunct="0">
              <a:spcBef>
                <a:spcPct val="30000"/>
              </a:spcBef>
              <a:defRPr sz="1200">
                <a:solidFill>
                  <a:schemeClr val="tx1"/>
                </a:solidFill>
                <a:latin typeface="Arial" charset="0"/>
                <a:cs typeface="Arial" charset="0"/>
              </a:defRPr>
            </a:lvl4pPr>
            <a:lvl5pPr marL="2057095" indent="-228566" eaLnBrk="0" hangingPunct="0">
              <a:spcBef>
                <a:spcPct val="30000"/>
              </a:spcBef>
              <a:defRPr sz="1200">
                <a:solidFill>
                  <a:schemeClr val="tx1"/>
                </a:solidFill>
                <a:latin typeface="Arial" charset="0"/>
                <a:cs typeface="Arial" charset="0"/>
              </a:defRPr>
            </a:lvl5pPr>
            <a:lvl6pPr marL="2514227" indent="-228566" eaLnBrk="0" fontAlgn="base" hangingPunct="0">
              <a:spcBef>
                <a:spcPct val="30000"/>
              </a:spcBef>
              <a:spcAft>
                <a:spcPct val="0"/>
              </a:spcAft>
              <a:defRPr sz="1200">
                <a:solidFill>
                  <a:schemeClr val="tx1"/>
                </a:solidFill>
                <a:latin typeface="Arial" charset="0"/>
                <a:cs typeface="Arial" charset="0"/>
              </a:defRPr>
            </a:lvl6pPr>
            <a:lvl7pPr marL="2971358" indent="-228566" eaLnBrk="0" fontAlgn="base" hangingPunct="0">
              <a:spcBef>
                <a:spcPct val="30000"/>
              </a:spcBef>
              <a:spcAft>
                <a:spcPct val="0"/>
              </a:spcAft>
              <a:defRPr sz="1200">
                <a:solidFill>
                  <a:schemeClr val="tx1"/>
                </a:solidFill>
                <a:latin typeface="Arial" charset="0"/>
                <a:cs typeface="Arial" charset="0"/>
              </a:defRPr>
            </a:lvl7pPr>
            <a:lvl8pPr marL="3428491" indent="-228566" eaLnBrk="0" fontAlgn="base" hangingPunct="0">
              <a:spcBef>
                <a:spcPct val="30000"/>
              </a:spcBef>
              <a:spcAft>
                <a:spcPct val="0"/>
              </a:spcAft>
              <a:defRPr sz="1200">
                <a:solidFill>
                  <a:schemeClr val="tx1"/>
                </a:solidFill>
                <a:latin typeface="Arial" charset="0"/>
                <a:cs typeface="Arial" charset="0"/>
              </a:defRPr>
            </a:lvl8pPr>
            <a:lvl9pPr marL="3885624" indent="-228566"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05A0BCF-1836-4371-BF88-312D8DAFACCE}" type="slidenum">
              <a:rPr lang="fr-FR" altLang="fr-FR" smtClean="0"/>
              <a:pPr eaLnBrk="1" hangingPunct="1">
                <a:spcBef>
                  <a:spcPct val="0"/>
                </a:spcBef>
              </a:pPr>
              <a:t>3</a:t>
            </a:fld>
            <a:endParaRPr lang="fr-FR" altLang="fr-FR" dirty="0"/>
          </a:p>
        </p:txBody>
      </p:sp>
      <p:sp>
        <p:nvSpPr>
          <p:cNvPr id="105477" name="Espace réservé du pied de page 1"/>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cs typeface="Arial" charset="0"/>
              </a:defRPr>
            </a:lvl1pPr>
            <a:lvl2pPr marL="742840" indent="-285708" eaLnBrk="0" hangingPunct="0">
              <a:spcBef>
                <a:spcPct val="30000"/>
              </a:spcBef>
              <a:defRPr sz="1200">
                <a:solidFill>
                  <a:schemeClr val="tx1"/>
                </a:solidFill>
                <a:latin typeface="Arial" charset="0"/>
                <a:cs typeface="Arial" charset="0"/>
              </a:defRPr>
            </a:lvl2pPr>
            <a:lvl3pPr marL="1142830" indent="-228566" eaLnBrk="0" hangingPunct="0">
              <a:spcBef>
                <a:spcPct val="30000"/>
              </a:spcBef>
              <a:defRPr sz="1200">
                <a:solidFill>
                  <a:schemeClr val="tx1"/>
                </a:solidFill>
                <a:latin typeface="Arial" charset="0"/>
                <a:cs typeface="Arial" charset="0"/>
              </a:defRPr>
            </a:lvl3pPr>
            <a:lvl4pPr marL="1599962" indent="-228566" eaLnBrk="0" hangingPunct="0">
              <a:spcBef>
                <a:spcPct val="30000"/>
              </a:spcBef>
              <a:defRPr sz="1200">
                <a:solidFill>
                  <a:schemeClr val="tx1"/>
                </a:solidFill>
                <a:latin typeface="Arial" charset="0"/>
                <a:cs typeface="Arial" charset="0"/>
              </a:defRPr>
            </a:lvl4pPr>
            <a:lvl5pPr marL="2057095" indent="-228566" eaLnBrk="0" hangingPunct="0">
              <a:spcBef>
                <a:spcPct val="30000"/>
              </a:spcBef>
              <a:defRPr sz="1200">
                <a:solidFill>
                  <a:schemeClr val="tx1"/>
                </a:solidFill>
                <a:latin typeface="Arial" charset="0"/>
                <a:cs typeface="Arial" charset="0"/>
              </a:defRPr>
            </a:lvl5pPr>
            <a:lvl6pPr marL="2514227" indent="-228566" eaLnBrk="0" fontAlgn="base" hangingPunct="0">
              <a:spcBef>
                <a:spcPct val="30000"/>
              </a:spcBef>
              <a:spcAft>
                <a:spcPct val="0"/>
              </a:spcAft>
              <a:defRPr sz="1200">
                <a:solidFill>
                  <a:schemeClr val="tx1"/>
                </a:solidFill>
                <a:latin typeface="Arial" charset="0"/>
                <a:cs typeface="Arial" charset="0"/>
              </a:defRPr>
            </a:lvl6pPr>
            <a:lvl7pPr marL="2971358" indent="-228566" eaLnBrk="0" fontAlgn="base" hangingPunct="0">
              <a:spcBef>
                <a:spcPct val="30000"/>
              </a:spcBef>
              <a:spcAft>
                <a:spcPct val="0"/>
              </a:spcAft>
              <a:defRPr sz="1200">
                <a:solidFill>
                  <a:schemeClr val="tx1"/>
                </a:solidFill>
                <a:latin typeface="Arial" charset="0"/>
                <a:cs typeface="Arial" charset="0"/>
              </a:defRPr>
            </a:lvl7pPr>
            <a:lvl8pPr marL="3428491" indent="-228566" eaLnBrk="0" fontAlgn="base" hangingPunct="0">
              <a:spcBef>
                <a:spcPct val="30000"/>
              </a:spcBef>
              <a:spcAft>
                <a:spcPct val="0"/>
              </a:spcAft>
              <a:defRPr sz="1200">
                <a:solidFill>
                  <a:schemeClr val="tx1"/>
                </a:solidFill>
                <a:latin typeface="Arial" charset="0"/>
                <a:cs typeface="Arial" charset="0"/>
              </a:defRPr>
            </a:lvl8pPr>
            <a:lvl9pPr marL="3885624" indent="-228566"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fr-FR" altLang="fr-FR" dirty="0"/>
          </a:p>
        </p:txBody>
      </p:sp>
    </p:spTree>
    <p:extLst>
      <p:ext uri="{BB962C8B-B14F-4D97-AF65-F5344CB8AC3E}">
        <p14:creationId xmlns="" xmlns:p14="http://schemas.microsoft.com/office/powerpoint/2010/main" val="132411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a:defRPr/>
            </a:pPr>
            <a:endParaRPr lang="fr-FR" dirty="0"/>
          </a:p>
        </p:txBody>
      </p:sp>
      <p:sp>
        <p:nvSpPr>
          <p:cNvPr id="5" name="Espace réservé du numéro de diapositive 4"/>
          <p:cNvSpPr>
            <a:spLocks noGrp="1"/>
          </p:cNvSpPr>
          <p:nvPr>
            <p:ph type="sldNum" sz="quarter" idx="11"/>
          </p:nvPr>
        </p:nvSpPr>
        <p:spPr/>
        <p:txBody>
          <a:bodyPr/>
          <a:lstStyle/>
          <a:p>
            <a:pPr>
              <a:defRPr/>
            </a:pPr>
            <a:fld id="{7872FC83-3EF2-4953-AC0F-E061AC322C46}" type="slidenum">
              <a:rPr lang="fr-FR" smtClean="0"/>
              <a:pPr>
                <a:defRPr/>
              </a:pPr>
              <a:t>4</a:t>
            </a:fld>
            <a:endParaRPr lang="fr-FR" dirty="0"/>
          </a:p>
        </p:txBody>
      </p:sp>
    </p:spTree>
    <p:extLst>
      <p:ext uri="{BB962C8B-B14F-4D97-AF65-F5344CB8AC3E}">
        <p14:creationId xmlns="" xmlns:p14="http://schemas.microsoft.com/office/powerpoint/2010/main" val="3296166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ce réservé de l'image des diapositives 1"/>
          <p:cNvSpPr>
            <a:spLocks noGrp="1" noRot="1" noChangeAspect="1" noTextEdit="1"/>
          </p:cNvSpPr>
          <p:nvPr>
            <p:ph type="sldImg"/>
          </p:nvPr>
        </p:nvSpPr>
        <p:spPr>
          <a:ln/>
        </p:spPr>
      </p:sp>
      <p:sp>
        <p:nvSpPr>
          <p:cNvPr id="106499"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106500"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cs typeface="Arial" charset="0"/>
              </a:defRPr>
            </a:lvl1pPr>
            <a:lvl2pPr marL="742840" indent="-285708" eaLnBrk="0" hangingPunct="0">
              <a:spcBef>
                <a:spcPct val="30000"/>
              </a:spcBef>
              <a:defRPr sz="1200">
                <a:solidFill>
                  <a:schemeClr val="tx1"/>
                </a:solidFill>
                <a:latin typeface="Arial" charset="0"/>
                <a:cs typeface="Arial" charset="0"/>
              </a:defRPr>
            </a:lvl2pPr>
            <a:lvl3pPr marL="1142830" indent="-228566" eaLnBrk="0" hangingPunct="0">
              <a:spcBef>
                <a:spcPct val="30000"/>
              </a:spcBef>
              <a:defRPr sz="1200">
                <a:solidFill>
                  <a:schemeClr val="tx1"/>
                </a:solidFill>
                <a:latin typeface="Arial" charset="0"/>
                <a:cs typeface="Arial" charset="0"/>
              </a:defRPr>
            </a:lvl3pPr>
            <a:lvl4pPr marL="1599962" indent="-228566" eaLnBrk="0" hangingPunct="0">
              <a:spcBef>
                <a:spcPct val="30000"/>
              </a:spcBef>
              <a:defRPr sz="1200">
                <a:solidFill>
                  <a:schemeClr val="tx1"/>
                </a:solidFill>
                <a:latin typeface="Arial" charset="0"/>
                <a:cs typeface="Arial" charset="0"/>
              </a:defRPr>
            </a:lvl4pPr>
            <a:lvl5pPr marL="2057095" indent="-228566" eaLnBrk="0" hangingPunct="0">
              <a:spcBef>
                <a:spcPct val="30000"/>
              </a:spcBef>
              <a:defRPr sz="1200">
                <a:solidFill>
                  <a:schemeClr val="tx1"/>
                </a:solidFill>
                <a:latin typeface="Arial" charset="0"/>
                <a:cs typeface="Arial" charset="0"/>
              </a:defRPr>
            </a:lvl5pPr>
            <a:lvl6pPr marL="2514227" indent="-228566" eaLnBrk="0" fontAlgn="base" hangingPunct="0">
              <a:spcBef>
                <a:spcPct val="30000"/>
              </a:spcBef>
              <a:spcAft>
                <a:spcPct val="0"/>
              </a:spcAft>
              <a:defRPr sz="1200">
                <a:solidFill>
                  <a:schemeClr val="tx1"/>
                </a:solidFill>
                <a:latin typeface="Arial" charset="0"/>
                <a:cs typeface="Arial" charset="0"/>
              </a:defRPr>
            </a:lvl6pPr>
            <a:lvl7pPr marL="2971358" indent="-228566" eaLnBrk="0" fontAlgn="base" hangingPunct="0">
              <a:spcBef>
                <a:spcPct val="30000"/>
              </a:spcBef>
              <a:spcAft>
                <a:spcPct val="0"/>
              </a:spcAft>
              <a:defRPr sz="1200">
                <a:solidFill>
                  <a:schemeClr val="tx1"/>
                </a:solidFill>
                <a:latin typeface="Arial" charset="0"/>
                <a:cs typeface="Arial" charset="0"/>
              </a:defRPr>
            </a:lvl7pPr>
            <a:lvl8pPr marL="3428491" indent="-228566" eaLnBrk="0" fontAlgn="base" hangingPunct="0">
              <a:spcBef>
                <a:spcPct val="30000"/>
              </a:spcBef>
              <a:spcAft>
                <a:spcPct val="0"/>
              </a:spcAft>
              <a:defRPr sz="1200">
                <a:solidFill>
                  <a:schemeClr val="tx1"/>
                </a:solidFill>
                <a:latin typeface="Arial" charset="0"/>
                <a:cs typeface="Arial" charset="0"/>
              </a:defRPr>
            </a:lvl8pPr>
            <a:lvl9pPr marL="3885624" indent="-228566"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1B68D90-0191-45D7-9ABC-DAFD5261E5FD}" type="slidenum">
              <a:rPr lang="fr-FR" altLang="fr-FR" smtClean="0"/>
              <a:pPr eaLnBrk="1" hangingPunct="1">
                <a:spcBef>
                  <a:spcPct val="0"/>
                </a:spcBef>
              </a:pPr>
              <a:t>11</a:t>
            </a:fld>
            <a:endParaRPr lang="fr-FR" altLang="fr-FR" dirty="0"/>
          </a:p>
        </p:txBody>
      </p:sp>
      <p:sp>
        <p:nvSpPr>
          <p:cNvPr id="106501" name="Espace réservé du pied de page 1"/>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cs typeface="Arial" charset="0"/>
              </a:defRPr>
            </a:lvl1pPr>
            <a:lvl2pPr marL="742840" indent="-285708" eaLnBrk="0" hangingPunct="0">
              <a:spcBef>
                <a:spcPct val="30000"/>
              </a:spcBef>
              <a:defRPr sz="1200">
                <a:solidFill>
                  <a:schemeClr val="tx1"/>
                </a:solidFill>
                <a:latin typeface="Arial" charset="0"/>
                <a:cs typeface="Arial" charset="0"/>
              </a:defRPr>
            </a:lvl2pPr>
            <a:lvl3pPr marL="1142830" indent="-228566" eaLnBrk="0" hangingPunct="0">
              <a:spcBef>
                <a:spcPct val="30000"/>
              </a:spcBef>
              <a:defRPr sz="1200">
                <a:solidFill>
                  <a:schemeClr val="tx1"/>
                </a:solidFill>
                <a:latin typeface="Arial" charset="0"/>
                <a:cs typeface="Arial" charset="0"/>
              </a:defRPr>
            </a:lvl3pPr>
            <a:lvl4pPr marL="1599962" indent="-228566" eaLnBrk="0" hangingPunct="0">
              <a:spcBef>
                <a:spcPct val="30000"/>
              </a:spcBef>
              <a:defRPr sz="1200">
                <a:solidFill>
                  <a:schemeClr val="tx1"/>
                </a:solidFill>
                <a:latin typeface="Arial" charset="0"/>
                <a:cs typeface="Arial" charset="0"/>
              </a:defRPr>
            </a:lvl4pPr>
            <a:lvl5pPr marL="2057095" indent="-228566" eaLnBrk="0" hangingPunct="0">
              <a:spcBef>
                <a:spcPct val="30000"/>
              </a:spcBef>
              <a:defRPr sz="1200">
                <a:solidFill>
                  <a:schemeClr val="tx1"/>
                </a:solidFill>
                <a:latin typeface="Arial" charset="0"/>
                <a:cs typeface="Arial" charset="0"/>
              </a:defRPr>
            </a:lvl5pPr>
            <a:lvl6pPr marL="2514227" indent="-228566" eaLnBrk="0" fontAlgn="base" hangingPunct="0">
              <a:spcBef>
                <a:spcPct val="30000"/>
              </a:spcBef>
              <a:spcAft>
                <a:spcPct val="0"/>
              </a:spcAft>
              <a:defRPr sz="1200">
                <a:solidFill>
                  <a:schemeClr val="tx1"/>
                </a:solidFill>
                <a:latin typeface="Arial" charset="0"/>
                <a:cs typeface="Arial" charset="0"/>
              </a:defRPr>
            </a:lvl6pPr>
            <a:lvl7pPr marL="2971358" indent="-228566" eaLnBrk="0" fontAlgn="base" hangingPunct="0">
              <a:spcBef>
                <a:spcPct val="30000"/>
              </a:spcBef>
              <a:spcAft>
                <a:spcPct val="0"/>
              </a:spcAft>
              <a:defRPr sz="1200">
                <a:solidFill>
                  <a:schemeClr val="tx1"/>
                </a:solidFill>
                <a:latin typeface="Arial" charset="0"/>
                <a:cs typeface="Arial" charset="0"/>
              </a:defRPr>
            </a:lvl7pPr>
            <a:lvl8pPr marL="3428491" indent="-228566" eaLnBrk="0" fontAlgn="base" hangingPunct="0">
              <a:spcBef>
                <a:spcPct val="30000"/>
              </a:spcBef>
              <a:spcAft>
                <a:spcPct val="0"/>
              </a:spcAft>
              <a:defRPr sz="1200">
                <a:solidFill>
                  <a:schemeClr val="tx1"/>
                </a:solidFill>
                <a:latin typeface="Arial" charset="0"/>
                <a:cs typeface="Arial" charset="0"/>
              </a:defRPr>
            </a:lvl8pPr>
            <a:lvl9pPr marL="3885624" indent="-228566"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fr-FR" altLang="fr-FR" dirty="0"/>
          </a:p>
        </p:txBody>
      </p:sp>
    </p:spTree>
    <p:extLst>
      <p:ext uri="{BB962C8B-B14F-4D97-AF65-F5344CB8AC3E}">
        <p14:creationId xmlns="" xmlns:p14="http://schemas.microsoft.com/office/powerpoint/2010/main" val="2736997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a:defRPr/>
            </a:pPr>
            <a:endParaRPr lang="fr-FR" dirty="0"/>
          </a:p>
        </p:txBody>
      </p:sp>
      <p:sp>
        <p:nvSpPr>
          <p:cNvPr id="5" name="Espace réservé du numéro de diapositive 4"/>
          <p:cNvSpPr>
            <a:spLocks noGrp="1"/>
          </p:cNvSpPr>
          <p:nvPr>
            <p:ph type="sldNum" sz="quarter" idx="11"/>
          </p:nvPr>
        </p:nvSpPr>
        <p:spPr/>
        <p:txBody>
          <a:bodyPr/>
          <a:lstStyle/>
          <a:p>
            <a:pPr>
              <a:defRPr/>
            </a:pPr>
            <a:fld id="{7872FC83-3EF2-4953-AC0F-E061AC322C46}" type="slidenum">
              <a:rPr lang="fr-FR" smtClean="0"/>
              <a:pPr>
                <a:defRPr/>
              </a:pPr>
              <a:t>18</a:t>
            </a:fld>
            <a:endParaRPr lang="fr-FR" dirty="0"/>
          </a:p>
        </p:txBody>
      </p:sp>
    </p:spTree>
    <p:extLst>
      <p:ext uri="{BB962C8B-B14F-4D97-AF65-F5344CB8AC3E}">
        <p14:creationId xmlns="" xmlns:p14="http://schemas.microsoft.com/office/powerpoint/2010/main" val="1842335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TextEdit="1"/>
          </p:cNvSpPr>
          <p:nvPr>
            <p:ph type="sldImg"/>
          </p:nvPr>
        </p:nvSpPr>
        <p:spPr>
          <a:ln/>
        </p:spPr>
      </p:sp>
      <p:sp>
        <p:nvSpPr>
          <p:cNvPr id="107523"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107524"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cs typeface="Arial" charset="0"/>
              </a:defRPr>
            </a:lvl1pPr>
            <a:lvl2pPr marL="742840" indent="-285708" eaLnBrk="0" hangingPunct="0">
              <a:spcBef>
                <a:spcPct val="30000"/>
              </a:spcBef>
              <a:defRPr sz="1200">
                <a:solidFill>
                  <a:schemeClr val="tx1"/>
                </a:solidFill>
                <a:latin typeface="Arial" charset="0"/>
                <a:cs typeface="Arial" charset="0"/>
              </a:defRPr>
            </a:lvl2pPr>
            <a:lvl3pPr marL="1142830" indent="-228566" eaLnBrk="0" hangingPunct="0">
              <a:spcBef>
                <a:spcPct val="30000"/>
              </a:spcBef>
              <a:defRPr sz="1200">
                <a:solidFill>
                  <a:schemeClr val="tx1"/>
                </a:solidFill>
                <a:latin typeface="Arial" charset="0"/>
                <a:cs typeface="Arial" charset="0"/>
              </a:defRPr>
            </a:lvl3pPr>
            <a:lvl4pPr marL="1599962" indent="-228566" eaLnBrk="0" hangingPunct="0">
              <a:spcBef>
                <a:spcPct val="30000"/>
              </a:spcBef>
              <a:defRPr sz="1200">
                <a:solidFill>
                  <a:schemeClr val="tx1"/>
                </a:solidFill>
                <a:latin typeface="Arial" charset="0"/>
                <a:cs typeface="Arial" charset="0"/>
              </a:defRPr>
            </a:lvl4pPr>
            <a:lvl5pPr marL="2057095" indent="-228566" eaLnBrk="0" hangingPunct="0">
              <a:spcBef>
                <a:spcPct val="30000"/>
              </a:spcBef>
              <a:defRPr sz="1200">
                <a:solidFill>
                  <a:schemeClr val="tx1"/>
                </a:solidFill>
                <a:latin typeface="Arial" charset="0"/>
                <a:cs typeface="Arial" charset="0"/>
              </a:defRPr>
            </a:lvl5pPr>
            <a:lvl6pPr marL="2514227" indent="-228566" eaLnBrk="0" fontAlgn="base" hangingPunct="0">
              <a:spcBef>
                <a:spcPct val="30000"/>
              </a:spcBef>
              <a:spcAft>
                <a:spcPct val="0"/>
              </a:spcAft>
              <a:defRPr sz="1200">
                <a:solidFill>
                  <a:schemeClr val="tx1"/>
                </a:solidFill>
                <a:latin typeface="Arial" charset="0"/>
                <a:cs typeface="Arial" charset="0"/>
              </a:defRPr>
            </a:lvl6pPr>
            <a:lvl7pPr marL="2971358" indent="-228566" eaLnBrk="0" fontAlgn="base" hangingPunct="0">
              <a:spcBef>
                <a:spcPct val="30000"/>
              </a:spcBef>
              <a:spcAft>
                <a:spcPct val="0"/>
              </a:spcAft>
              <a:defRPr sz="1200">
                <a:solidFill>
                  <a:schemeClr val="tx1"/>
                </a:solidFill>
                <a:latin typeface="Arial" charset="0"/>
                <a:cs typeface="Arial" charset="0"/>
              </a:defRPr>
            </a:lvl7pPr>
            <a:lvl8pPr marL="3428491" indent="-228566" eaLnBrk="0" fontAlgn="base" hangingPunct="0">
              <a:spcBef>
                <a:spcPct val="30000"/>
              </a:spcBef>
              <a:spcAft>
                <a:spcPct val="0"/>
              </a:spcAft>
              <a:defRPr sz="1200">
                <a:solidFill>
                  <a:schemeClr val="tx1"/>
                </a:solidFill>
                <a:latin typeface="Arial" charset="0"/>
                <a:cs typeface="Arial" charset="0"/>
              </a:defRPr>
            </a:lvl8pPr>
            <a:lvl9pPr marL="3885624" indent="-228566"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9FA2A01-53D4-44B7-8C57-D65115F1A79A}" type="slidenum">
              <a:rPr lang="fr-FR" altLang="fr-FR" smtClean="0"/>
              <a:pPr eaLnBrk="1" hangingPunct="1">
                <a:spcBef>
                  <a:spcPct val="0"/>
                </a:spcBef>
              </a:pPr>
              <a:t>20</a:t>
            </a:fld>
            <a:endParaRPr lang="fr-FR" altLang="fr-FR" dirty="0"/>
          </a:p>
        </p:txBody>
      </p:sp>
      <p:sp>
        <p:nvSpPr>
          <p:cNvPr id="107525" name="Espace réservé du pied de page 4"/>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cs typeface="Arial" charset="0"/>
              </a:defRPr>
            </a:lvl1pPr>
            <a:lvl2pPr marL="742840" indent="-285708" eaLnBrk="0" hangingPunct="0">
              <a:spcBef>
                <a:spcPct val="30000"/>
              </a:spcBef>
              <a:defRPr sz="1200">
                <a:solidFill>
                  <a:schemeClr val="tx1"/>
                </a:solidFill>
                <a:latin typeface="Arial" charset="0"/>
                <a:cs typeface="Arial" charset="0"/>
              </a:defRPr>
            </a:lvl2pPr>
            <a:lvl3pPr marL="1142830" indent="-228566" eaLnBrk="0" hangingPunct="0">
              <a:spcBef>
                <a:spcPct val="30000"/>
              </a:spcBef>
              <a:defRPr sz="1200">
                <a:solidFill>
                  <a:schemeClr val="tx1"/>
                </a:solidFill>
                <a:latin typeface="Arial" charset="0"/>
                <a:cs typeface="Arial" charset="0"/>
              </a:defRPr>
            </a:lvl3pPr>
            <a:lvl4pPr marL="1599962" indent="-228566" eaLnBrk="0" hangingPunct="0">
              <a:spcBef>
                <a:spcPct val="30000"/>
              </a:spcBef>
              <a:defRPr sz="1200">
                <a:solidFill>
                  <a:schemeClr val="tx1"/>
                </a:solidFill>
                <a:latin typeface="Arial" charset="0"/>
                <a:cs typeface="Arial" charset="0"/>
              </a:defRPr>
            </a:lvl4pPr>
            <a:lvl5pPr marL="2057095" indent="-228566" eaLnBrk="0" hangingPunct="0">
              <a:spcBef>
                <a:spcPct val="30000"/>
              </a:spcBef>
              <a:defRPr sz="1200">
                <a:solidFill>
                  <a:schemeClr val="tx1"/>
                </a:solidFill>
                <a:latin typeface="Arial" charset="0"/>
                <a:cs typeface="Arial" charset="0"/>
              </a:defRPr>
            </a:lvl5pPr>
            <a:lvl6pPr marL="2514227" indent="-228566" eaLnBrk="0" fontAlgn="base" hangingPunct="0">
              <a:spcBef>
                <a:spcPct val="30000"/>
              </a:spcBef>
              <a:spcAft>
                <a:spcPct val="0"/>
              </a:spcAft>
              <a:defRPr sz="1200">
                <a:solidFill>
                  <a:schemeClr val="tx1"/>
                </a:solidFill>
                <a:latin typeface="Arial" charset="0"/>
                <a:cs typeface="Arial" charset="0"/>
              </a:defRPr>
            </a:lvl6pPr>
            <a:lvl7pPr marL="2971358" indent="-228566" eaLnBrk="0" fontAlgn="base" hangingPunct="0">
              <a:spcBef>
                <a:spcPct val="30000"/>
              </a:spcBef>
              <a:spcAft>
                <a:spcPct val="0"/>
              </a:spcAft>
              <a:defRPr sz="1200">
                <a:solidFill>
                  <a:schemeClr val="tx1"/>
                </a:solidFill>
                <a:latin typeface="Arial" charset="0"/>
                <a:cs typeface="Arial" charset="0"/>
              </a:defRPr>
            </a:lvl7pPr>
            <a:lvl8pPr marL="3428491" indent="-228566" eaLnBrk="0" fontAlgn="base" hangingPunct="0">
              <a:spcBef>
                <a:spcPct val="30000"/>
              </a:spcBef>
              <a:spcAft>
                <a:spcPct val="0"/>
              </a:spcAft>
              <a:defRPr sz="1200">
                <a:solidFill>
                  <a:schemeClr val="tx1"/>
                </a:solidFill>
                <a:latin typeface="Arial" charset="0"/>
                <a:cs typeface="Arial" charset="0"/>
              </a:defRPr>
            </a:lvl8pPr>
            <a:lvl9pPr marL="3885624" indent="-228566"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fr-FR" altLang="fr-FR" dirty="0"/>
          </a:p>
        </p:txBody>
      </p:sp>
    </p:spTree>
    <p:extLst>
      <p:ext uri="{BB962C8B-B14F-4D97-AF65-F5344CB8AC3E}">
        <p14:creationId xmlns="" xmlns:p14="http://schemas.microsoft.com/office/powerpoint/2010/main" val="2816807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ce réservé de l'image des diapositives 1"/>
          <p:cNvSpPr>
            <a:spLocks noGrp="1" noRot="1" noChangeAspect="1" noTextEdit="1"/>
          </p:cNvSpPr>
          <p:nvPr>
            <p:ph type="sldImg"/>
          </p:nvPr>
        </p:nvSpPr>
        <p:spPr>
          <a:ln/>
        </p:spPr>
      </p:sp>
      <p:sp>
        <p:nvSpPr>
          <p:cNvPr id="108547"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108548" name="Espace réservé du pied de page 3"/>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cs typeface="Arial" charset="0"/>
              </a:defRPr>
            </a:lvl1pPr>
            <a:lvl2pPr marL="742840" indent="-285708" eaLnBrk="0" hangingPunct="0">
              <a:spcBef>
                <a:spcPct val="30000"/>
              </a:spcBef>
              <a:defRPr sz="1200">
                <a:solidFill>
                  <a:schemeClr val="tx1"/>
                </a:solidFill>
                <a:latin typeface="Arial" charset="0"/>
                <a:cs typeface="Arial" charset="0"/>
              </a:defRPr>
            </a:lvl2pPr>
            <a:lvl3pPr marL="1142830" indent="-228566" eaLnBrk="0" hangingPunct="0">
              <a:spcBef>
                <a:spcPct val="30000"/>
              </a:spcBef>
              <a:defRPr sz="1200">
                <a:solidFill>
                  <a:schemeClr val="tx1"/>
                </a:solidFill>
                <a:latin typeface="Arial" charset="0"/>
                <a:cs typeface="Arial" charset="0"/>
              </a:defRPr>
            </a:lvl3pPr>
            <a:lvl4pPr marL="1599962" indent="-228566" eaLnBrk="0" hangingPunct="0">
              <a:spcBef>
                <a:spcPct val="30000"/>
              </a:spcBef>
              <a:defRPr sz="1200">
                <a:solidFill>
                  <a:schemeClr val="tx1"/>
                </a:solidFill>
                <a:latin typeface="Arial" charset="0"/>
                <a:cs typeface="Arial" charset="0"/>
              </a:defRPr>
            </a:lvl4pPr>
            <a:lvl5pPr marL="2057095" indent="-228566" eaLnBrk="0" hangingPunct="0">
              <a:spcBef>
                <a:spcPct val="30000"/>
              </a:spcBef>
              <a:defRPr sz="1200">
                <a:solidFill>
                  <a:schemeClr val="tx1"/>
                </a:solidFill>
                <a:latin typeface="Arial" charset="0"/>
                <a:cs typeface="Arial" charset="0"/>
              </a:defRPr>
            </a:lvl5pPr>
            <a:lvl6pPr marL="2514227" indent="-228566" eaLnBrk="0" fontAlgn="base" hangingPunct="0">
              <a:spcBef>
                <a:spcPct val="30000"/>
              </a:spcBef>
              <a:spcAft>
                <a:spcPct val="0"/>
              </a:spcAft>
              <a:defRPr sz="1200">
                <a:solidFill>
                  <a:schemeClr val="tx1"/>
                </a:solidFill>
                <a:latin typeface="Arial" charset="0"/>
                <a:cs typeface="Arial" charset="0"/>
              </a:defRPr>
            </a:lvl6pPr>
            <a:lvl7pPr marL="2971358" indent="-228566" eaLnBrk="0" fontAlgn="base" hangingPunct="0">
              <a:spcBef>
                <a:spcPct val="30000"/>
              </a:spcBef>
              <a:spcAft>
                <a:spcPct val="0"/>
              </a:spcAft>
              <a:defRPr sz="1200">
                <a:solidFill>
                  <a:schemeClr val="tx1"/>
                </a:solidFill>
                <a:latin typeface="Arial" charset="0"/>
                <a:cs typeface="Arial" charset="0"/>
              </a:defRPr>
            </a:lvl7pPr>
            <a:lvl8pPr marL="3428491" indent="-228566" eaLnBrk="0" fontAlgn="base" hangingPunct="0">
              <a:spcBef>
                <a:spcPct val="30000"/>
              </a:spcBef>
              <a:spcAft>
                <a:spcPct val="0"/>
              </a:spcAft>
              <a:defRPr sz="1200">
                <a:solidFill>
                  <a:schemeClr val="tx1"/>
                </a:solidFill>
                <a:latin typeface="Arial" charset="0"/>
                <a:cs typeface="Arial" charset="0"/>
              </a:defRPr>
            </a:lvl8pPr>
            <a:lvl9pPr marL="3885624" indent="-228566"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fr-FR" altLang="fr-FR" dirty="0"/>
          </a:p>
        </p:txBody>
      </p:sp>
      <p:sp>
        <p:nvSpPr>
          <p:cNvPr id="108549" name="Espace réservé du numéro de diapositive 4"/>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cs typeface="Arial" charset="0"/>
              </a:defRPr>
            </a:lvl1pPr>
            <a:lvl2pPr marL="742840" indent="-285708" eaLnBrk="0" hangingPunct="0">
              <a:spcBef>
                <a:spcPct val="30000"/>
              </a:spcBef>
              <a:defRPr sz="1200">
                <a:solidFill>
                  <a:schemeClr val="tx1"/>
                </a:solidFill>
                <a:latin typeface="Arial" charset="0"/>
                <a:cs typeface="Arial" charset="0"/>
              </a:defRPr>
            </a:lvl2pPr>
            <a:lvl3pPr marL="1142830" indent="-228566" eaLnBrk="0" hangingPunct="0">
              <a:spcBef>
                <a:spcPct val="30000"/>
              </a:spcBef>
              <a:defRPr sz="1200">
                <a:solidFill>
                  <a:schemeClr val="tx1"/>
                </a:solidFill>
                <a:latin typeface="Arial" charset="0"/>
                <a:cs typeface="Arial" charset="0"/>
              </a:defRPr>
            </a:lvl3pPr>
            <a:lvl4pPr marL="1599962" indent="-228566" eaLnBrk="0" hangingPunct="0">
              <a:spcBef>
                <a:spcPct val="30000"/>
              </a:spcBef>
              <a:defRPr sz="1200">
                <a:solidFill>
                  <a:schemeClr val="tx1"/>
                </a:solidFill>
                <a:latin typeface="Arial" charset="0"/>
                <a:cs typeface="Arial" charset="0"/>
              </a:defRPr>
            </a:lvl4pPr>
            <a:lvl5pPr marL="2057095" indent="-228566" eaLnBrk="0" hangingPunct="0">
              <a:spcBef>
                <a:spcPct val="30000"/>
              </a:spcBef>
              <a:defRPr sz="1200">
                <a:solidFill>
                  <a:schemeClr val="tx1"/>
                </a:solidFill>
                <a:latin typeface="Arial" charset="0"/>
                <a:cs typeface="Arial" charset="0"/>
              </a:defRPr>
            </a:lvl5pPr>
            <a:lvl6pPr marL="2514227" indent="-228566" eaLnBrk="0" fontAlgn="base" hangingPunct="0">
              <a:spcBef>
                <a:spcPct val="30000"/>
              </a:spcBef>
              <a:spcAft>
                <a:spcPct val="0"/>
              </a:spcAft>
              <a:defRPr sz="1200">
                <a:solidFill>
                  <a:schemeClr val="tx1"/>
                </a:solidFill>
                <a:latin typeface="Arial" charset="0"/>
                <a:cs typeface="Arial" charset="0"/>
              </a:defRPr>
            </a:lvl6pPr>
            <a:lvl7pPr marL="2971358" indent="-228566" eaLnBrk="0" fontAlgn="base" hangingPunct="0">
              <a:spcBef>
                <a:spcPct val="30000"/>
              </a:spcBef>
              <a:spcAft>
                <a:spcPct val="0"/>
              </a:spcAft>
              <a:defRPr sz="1200">
                <a:solidFill>
                  <a:schemeClr val="tx1"/>
                </a:solidFill>
                <a:latin typeface="Arial" charset="0"/>
                <a:cs typeface="Arial" charset="0"/>
              </a:defRPr>
            </a:lvl7pPr>
            <a:lvl8pPr marL="3428491" indent="-228566" eaLnBrk="0" fontAlgn="base" hangingPunct="0">
              <a:spcBef>
                <a:spcPct val="30000"/>
              </a:spcBef>
              <a:spcAft>
                <a:spcPct val="0"/>
              </a:spcAft>
              <a:defRPr sz="1200">
                <a:solidFill>
                  <a:schemeClr val="tx1"/>
                </a:solidFill>
                <a:latin typeface="Arial" charset="0"/>
                <a:cs typeface="Arial" charset="0"/>
              </a:defRPr>
            </a:lvl8pPr>
            <a:lvl9pPr marL="3885624" indent="-228566"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42FC538-8D16-4D1F-8418-3F007D0B366E}" type="slidenum">
              <a:rPr lang="fr-FR" altLang="fr-FR" smtClean="0"/>
              <a:pPr eaLnBrk="1" hangingPunct="1">
                <a:spcBef>
                  <a:spcPct val="0"/>
                </a:spcBef>
              </a:pPr>
              <a:t>23</a:t>
            </a:fld>
            <a:endParaRPr lang="fr-FR" altLang="fr-FR" dirty="0"/>
          </a:p>
        </p:txBody>
      </p:sp>
    </p:spTree>
    <p:extLst>
      <p:ext uri="{BB962C8B-B14F-4D97-AF65-F5344CB8AC3E}">
        <p14:creationId xmlns="" xmlns:p14="http://schemas.microsoft.com/office/powerpoint/2010/main" val="1057784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a:defRPr/>
            </a:pPr>
            <a:endParaRPr lang="fr-FR" dirty="0"/>
          </a:p>
        </p:txBody>
      </p:sp>
      <p:sp>
        <p:nvSpPr>
          <p:cNvPr id="5" name="Espace réservé du numéro de diapositive 4"/>
          <p:cNvSpPr>
            <a:spLocks noGrp="1"/>
          </p:cNvSpPr>
          <p:nvPr>
            <p:ph type="sldNum" sz="quarter" idx="11"/>
          </p:nvPr>
        </p:nvSpPr>
        <p:spPr/>
        <p:txBody>
          <a:bodyPr/>
          <a:lstStyle/>
          <a:p>
            <a:pPr>
              <a:defRPr/>
            </a:pPr>
            <a:fld id="{7872FC83-3EF2-4953-AC0F-E061AC322C46}" type="slidenum">
              <a:rPr lang="fr-FR" smtClean="0"/>
              <a:pPr>
                <a:defRPr/>
              </a:pPr>
              <a:t>37</a:t>
            </a:fld>
            <a:endParaRPr lang="fr-FR" dirty="0"/>
          </a:p>
        </p:txBody>
      </p:sp>
    </p:spTree>
    <p:extLst>
      <p:ext uri="{BB962C8B-B14F-4D97-AF65-F5344CB8AC3E}">
        <p14:creationId xmlns="" xmlns:p14="http://schemas.microsoft.com/office/powerpoint/2010/main" val="2310626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Modifiez le style du titre</a:t>
            </a:r>
          </a:p>
        </p:txBody>
      </p:sp>
      <p:sp>
        <p:nvSpPr>
          <p:cNvPr id="3" name="Sous-titre 2"/>
          <p:cNvSpPr>
            <a:spLocks noGrp="1"/>
          </p:cNvSpPr>
          <p:nvPr>
            <p:ph type="subTitle" idx="1"/>
          </p:nvPr>
        </p:nvSpPr>
        <p:spPr>
          <a:xfrm>
            <a:off x="34015" y="378904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a:t>Modifiez le style des sous-titres du masque</a:t>
            </a:r>
          </a:p>
        </p:txBody>
      </p:sp>
      <p:sp>
        <p:nvSpPr>
          <p:cNvPr id="4" name="Rectangle 4"/>
          <p:cNvSpPr>
            <a:spLocks noGrp="1" noChangeArrowheads="1"/>
          </p:cNvSpPr>
          <p:nvPr>
            <p:ph type="dt" sz="half" idx="10"/>
          </p:nvPr>
        </p:nvSpPr>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p:txBody>
          <a:bodyPr/>
          <a:lstStyle>
            <a:lvl1pPr>
              <a:defRPr/>
            </a:lvl1pPr>
          </a:lstStyle>
          <a:p>
            <a:pPr>
              <a:defRPr/>
            </a:pPr>
            <a:r>
              <a:rPr lang="fr-FR"/>
              <a:t>‹N°›</a:t>
            </a:r>
            <a:endParaRPr lang="fr-FR" dirty="0"/>
          </a:p>
        </p:txBody>
      </p:sp>
      <p:sp>
        <p:nvSpPr>
          <p:cNvPr id="6" name="Rectangle 6"/>
          <p:cNvSpPr>
            <a:spLocks noGrp="1" noChangeArrowheads="1"/>
          </p:cNvSpPr>
          <p:nvPr>
            <p:ph type="sldNum" sz="quarter" idx="12"/>
          </p:nvPr>
        </p:nvSpPr>
        <p:spPr>
          <a:xfrm>
            <a:off x="6084888" y="6237288"/>
            <a:ext cx="2133600" cy="476250"/>
          </a:xfrm>
        </p:spPr>
        <p:txBody>
          <a:bodyPr/>
          <a:lstStyle>
            <a:lvl1pPr>
              <a:defRPr/>
            </a:lvl1pPr>
          </a:lstStyle>
          <a:p>
            <a:pPr>
              <a:defRPr/>
            </a:pPr>
            <a:fld id="{03DBE0F7-0D3A-46AB-A839-F6F1DE1C5406}" type="slidenum">
              <a:rPr lang="fr-FR"/>
              <a:pPr>
                <a:defRPr/>
              </a:pPr>
              <a:t>‹N°›</a:t>
            </a:fld>
            <a:endParaRPr lang="fr-FR" dirty="0"/>
          </a:p>
        </p:txBody>
      </p:sp>
    </p:spTree>
    <p:extLst>
      <p:ext uri="{BB962C8B-B14F-4D97-AF65-F5344CB8AC3E}">
        <p14:creationId xmlns="" xmlns:p14="http://schemas.microsoft.com/office/powerpoint/2010/main" val="1668905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r>
              <a:rPr lang="fr-FR"/>
              <a:t>‹N°›</a:t>
            </a: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00D57816-D906-4DD5-9C96-3F2115E8E665}" type="slidenum">
              <a:rPr lang="fr-FR"/>
              <a:pPr>
                <a:defRPr/>
              </a:pPr>
              <a:t>‹N°›</a:t>
            </a:fld>
            <a:endParaRPr lang="fr-FR" dirty="0"/>
          </a:p>
        </p:txBody>
      </p:sp>
    </p:spTree>
    <p:extLst>
      <p:ext uri="{BB962C8B-B14F-4D97-AF65-F5344CB8AC3E}">
        <p14:creationId xmlns="" xmlns:p14="http://schemas.microsoft.com/office/powerpoint/2010/main" val="1875645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r>
              <a:rPr lang="fr-FR"/>
              <a:t>‹N°›</a:t>
            </a: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34F5522C-85F9-4E95-A832-DBCE807F477E}" type="slidenum">
              <a:rPr lang="fr-FR"/>
              <a:pPr>
                <a:defRPr/>
              </a:pPr>
              <a:t>‹N°›</a:t>
            </a:fld>
            <a:endParaRPr lang="fr-FR" dirty="0"/>
          </a:p>
        </p:txBody>
      </p:sp>
    </p:spTree>
    <p:extLst>
      <p:ext uri="{BB962C8B-B14F-4D97-AF65-F5344CB8AC3E}">
        <p14:creationId xmlns="" xmlns:p14="http://schemas.microsoft.com/office/powerpoint/2010/main" val="1256446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r>
              <a:rPr lang="fr-FR"/>
              <a:t>‹N°›</a:t>
            </a: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09B30FB6-CEE4-4FBF-B694-72497D2A1948}" type="slidenum">
              <a:rPr lang="fr-FR"/>
              <a:pPr>
                <a:defRPr/>
              </a:pPr>
              <a:t>‹N°›</a:t>
            </a:fld>
            <a:endParaRPr lang="fr-FR" dirty="0"/>
          </a:p>
        </p:txBody>
      </p:sp>
    </p:spTree>
    <p:extLst>
      <p:ext uri="{BB962C8B-B14F-4D97-AF65-F5344CB8AC3E}">
        <p14:creationId xmlns="" xmlns:p14="http://schemas.microsoft.com/office/powerpoint/2010/main" val="1067128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r>
              <a:rPr lang="fr-FR"/>
              <a:t>‹N°›</a:t>
            </a: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063DDC2F-C398-46D1-A5F6-54A4E254A450}" type="slidenum">
              <a:rPr lang="fr-FR"/>
              <a:pPr>
                <a:defRPr/>
              </a:pPr>
              <a:t>‹N°›</a:t>
            </a:fld>
            <a:endParaRPr lang="fr-FR" dirty="0"/>
          </a:p>
        </p:txBody>
      </p:sp>
    </p:spTree>
    <p:extLst>
      <p:ext uri="{BB962C8B-B14F-4D97-AF65-F5344CB8AC3E}">
        <p14:creationId xmlns="" xmlns:p14="http://schemas.microsoft.com/office/powerpoint/2010/main" val="3057739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r>
              <a:rPr lang="fr-FR"/>
              <a:t>‹N°›</a:t>
            </a: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0270A287-733A-460D-AF7A-6E92EDD7EB37}" type="slidenum">
              <a:rPr lang="fr-FR"/>
              <a:pPr>
                <a:defRPr/>
              </a:pPr>
              <a:t>‹N°›</a:t>
            </a:fld>
            <a:endParaRPr lang="fr-FR" dirty="0"/>
          </a:p>
        </p:txBody>
      </p:sp>
    </p:spTree>
    <p:extLst>
      <p:ext uri="{BB962C8B-B14F-4D97-AF65-F5344CB8AC3E}">
        <p14:creationId xmlns="" xmlns:p14="http://schemas.microsoft.com/office/powerpoint/2010/main" val="3416826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r>
              <a:rPr lang="fr-FR"/>
              <a:t>‹N°›</a:t>
            </a: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60B40614-1CE1-4D8A-8B40-37DC98E48281}" type="slidenum">
              <a:rPr lang="fr-FR"/>
              <a:pPr>
                <a:defRPr/>
              </a:pPr>
              <a:t>‹N°›</a:t>
            </a:fld>
            <a:endParaRPr lang="fr-FR" dirty="0"/>
          </a:p>
        </p:txBody>
      </p:sp>
    </p:spTree>
    <p:extLst>
      <p:ext uri="{BB962C8B-B14F-4D97-AF65-F5344CB8AC3E}">
        <p14:creationId xmlns="" xmlns:p14="http://schemas.microsoft.com/office/powerpoint/2010/main" val="3647857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dirty="0"/>
          </a:p>
        </p:txBody>
      </p:sp>
      <p:sp>
        <p:nvSpPr>
          <p:cNvPr id="8" name="Rectangle 5"/>
          <p:cNvSpPr>
            <a:spLocks noGrp="1" noChangeArrowheads="1"/>
          </p:cNvSpPr>
          <p:nvPr>
            <p:ph type="ftr" sz="quarter" idx="11"/>
          </p:nvPr>
        </p:nvSpPr>
        <p:spPr>
          <a:ln/>
        </p:spPr>
        <p:txBody>
          <a:bodyPr/>
          <a:lstStyle>
            <a:lvl1pPr>
              <a:defRPr/>
            </a:lvl1pPr>
          </a:lstStyle>
          <a:p>
            <a:pPr>
              <a:defRPr/>
            </a:pPr>
            <a:r>
              <a:rPr lang="fr-FR"/>
              <a:t>‹N°›</a:t>
            </a:r>
            <a:endParaRPr lang="fr-FR" dirty="0"/>
          </a:p>
        </p:txBody>
      </p:sp>
      <p:sp>
        <p:nvSpPr>
          <p:cNvPr id="9" name="Rectangle 6"/>
          <p:cNvSpPr>
            <a:spLocks noGrp="1" noChangeArrowheads="1"/>
          </p:cNvSpPr>
          <p:nvPr>
            <p:ph type="sldNum" sz="quarter" idx="12"/>
          </p:nvPr>
        </p:nvSpPr>
        <p:spPr>
          <a:ln/>
        </p:spPr>
        <p:txBody>
          <a:bodyPr/>
          <a:lstStyle>
            <a:lvl1pPr>
              <a:defRPr/>
            </a:lvl1pPr>
          </a:lstStyle>
          <a:p>
            <a:pPr>
              <a:defRPr/>
            </a:pPr>
            <a:fld id="{70BE14FD-CB84-47CA-84B8-8D2F1D64C17B}" type="slidenum">
              <a:rPr lang="fr-FR"/>
              <a:pPr>
                <a:defRPr/>
              </a:pPr>
              <a:t>‹N°›</a:t>
            </a:fld>
            <a:endParaRPr lang="fr-FR" dirty="0"/>
          </a:p>
        </p:txBody>
      </p:sp>
    </p:spTree>
    <p:extLst>
      <p:ext uri="{BB962C8B-B14F-4D97-AF65-F5344CB8AC3E}">
        <p14:creationId xmlns="" xmlns:p14="http://schemas.microsoft.com/office/powerpoint/2010/main" val="4117013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dirty="0"/>
          </a:p>
        </p:txBody>
      </p:sp>
      <p:sp>
        <p:nvSpPr>
          <p:cNvPr id="4" name="Rectangle 5"/>
          <p:cNvSpPr>
            <a:spLocks noGrp="1" noChangeArrowheads="1"/>
          </p:cNvSpPr>
          <p:nvPr>
            <p:ph type="ftr" sz="quarter" idx="11"/>
          </p:nvPr>
        </p:nvSpPr>
        <p:spPr>
          <a:ln/>
        </p:spPr>
        <p:txBody>
          <a:bodyPr/>
          <a:lstStyle>
            <a:lvl1pPr>
              <a:defRPr/>
            </a:lvl1pPr>
          </a:lstStyle>
          <a:p>
            <a:pPr>
              <a:defRPr/>
            </a:pPr>
            <a:r>
              <a:rPr lang="fr-FR"/>
              <a:t>‹N°›</a:t>
            </a:r>
            <a:endParaRPr lang="fr-FR" dirty="0"/>
          </a:p>
        </p:txBody>
      </p:sp>
      <p:sp>
        <p:nvSpPr>
          <p:cNvPr id="5" name="Rectangle 6"/>
          <p:cNvSpPr>
            <a:spLocks noGrp="1" noChangeArrowheads="1"/>
          </p:cNvSpPr>
          <p:nvPr>
            <p:ph type="sldNum" sz="quarter" idx="12"/>
          </p:nvPr>
        </p:nvSpPr>
        <p:spPr>
          <a:ln/>
        </p:spPr>
        <p:txBody>
          <a:bodyPr/>
          <a:lstStyle>
            <a:lvl1pPr>
              <a:defRPr/>
            </a:lvl1pPr>
          </a:lstStyle>
          <a:p>
            <a:pPr>
              <a:defRPr/>
            </a:pPr>
            <a:fld id="{488A7F95-16A8-4D3B-9125-447883E1FD88}" type="slidenum">
              <a:rPr lang="fr-FR"/>
              <a:pPr>
                <a:defRPr/>
              </a:pPr>
              <a:t>‹N°›</a:t>
            </a:fld>
            <a:endParaRPr lang="fr-FR" dirty="0"/>
          </a:p>
        </p:txBody>
      </p:sp>
    </p:spTree>
    <p:extLst>
      <p:ext uri="{BB962C8B-B14F-4D97-AF65-F5344CB8AC3E}">
        <p14:creationId xmlns="" xmlns:p14="http://schemas.microsoft.com/office/powerpoint/2010/main" val="3889563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dirty="0"/>
          </a:p>
        </p:txBody>
      </p:sp>
      <p:sp>
        <p:nvSpPr>
          <p:cNvPr id="3" name="Rectangle 5"/>
          <p:cNvSpPr>
            <a:spLocks noGrp="1" noChangeArrowheads="1"/>
          </p:cNvSpPr>
          <p:nvPr>
            <p:ph type="ftr" sz="quarter" idx="11"/>
          </p:nvPr>
        </p:nvSpPr>
        <p:spPr>
          <a:ln/>
        </p:spPr>
        <p:txBody>
          <a:bodyPr/>
          <a:lstStyle>
            <a:lvl1pPr>
              <a:defRPr/>
            </a:lvl1pPr>
          </a:lstStyle>
          <a:p>
            <a:pPr>
              <a:defRPr/>
            </a:pPr>
            <a:r>
              <a:rPr lang="fr-FR"/>
              <a:t>‹N°›</a:t>
            </a:r>
            <a:endParaRPr lang="fr-FR" dirty="0"/>
          </a:p>
        </p:txBody>
      </p:sp>
      <p:sp>
        <p:nvSpPr>
          <p:cNvPr id="4" name="Rectangle 6"/>
          <p:cNvSpPr>
            <a:spLocks noGrp="1" noChangeArrowheads="1"/>
          </p:cNvSpPr>
          <p:nvPr>
            <p:ph type="sldNum" sz="quarter" idx="12"/>
          </p:nvPr>
        </p:nvSpPr>
        <p:spPr>
          <a:ln/>
        </p:spPr>
        <p:txBody>
          <a:bodyPr/>
          <a:lstStyle>
            <a:lvl1pPr>
              <a:defRPr/>
            </a:lvl1pPr>
          </a:lstStyle>
          <a:p>
            <a:pPr>
              <a:defRPr/>
            </a:pPr>
            <a:fld id="{90759A98-BFA2-429A-9372-3C0413DDD04D}" type="slidenum">
              <a:rPr lang="fr-FR"/>
              <a:pPr>
                <a:defRPr/>
              </a:pPr>
              <a:t>‹N°›</a:t>
            </a:fld>
            <a:endParaRPr lang="fr-FR" dirty="0"/>
          </a:p>
        </p:txBody>
      </p:sp>
    </p:spTree>
    <p:extLst>
      <p:ext uri="{BB962C8B-B14F-4D97-AF65-F5344CB8AC3E}">
        <p14:creationId xmlns="" xmlns:p14="http://schemas.microsoft.com/office/powerpoint/2010/main" val="2592983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r>
              <a:rPr lang="fr-FR"/>
              <a:t>‹N°›</a:t>
            </a: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1D9CE98F-D620-45D2-9CA0-840DFC6D1D3E}" type="slidenum">
              <a:rPr lang="fr-FR"/>
              <a:pPr>
                <a:defRPr/>
              </a:pPr>
              <a:t>‹N°›</a:t>
            </a:fld>
            <a:endParaRPr lang="fr-FR" dirty="0"/>
          </a:p>
        </p:txBody>
      </p:sp>
    </p:spTree>
    <p:extLst>
      <p:ext uri="{BB962C8B-B14F-4D97-AF65-F5344CB8AC3E}">
        <p14:creationId xmlns="" xmlns:p14="http://schemas.microsoft.com/office/powerpoint/2010/main" val="418958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dirty="0"/>
          </a:p>
        </p:txBody>
      </p:sp>
      <p:sp>
        <p:nvSpPr>
          <p:cNvPr id="3" name="Rectangle 5"/>
          <p:cNvSpPr>
            <a:spLocks noGrp="1" noChangeArrowheads="1"/>
          </p:cNvSpPr>
          <p:nvPr>
            <p:ph type="ftr" sz="quarter" idx="11"/>
          </p:nvPr>
        </p:nvSpPr>
        <p:spPr>
          <a:ln/>
        </p:spPr>
        <p:txBody>
          <a:bodyPr/>
          <a:lstStyle>
            <a:lvl1pPr>
              <a:defRPr/>
            </a:lvl1pPr>
          </a:lstStyle>
          <a:p>
            <a:pPr>
              <a:defRPr/>
            </a:pPr>
            <a:r>
              <a:rPr lang="fr-FR"/>
              <a:t>‹N°›</a:t>
            </a:r>
            <a:endParaRPr lang="fr-FR" dirty="0"/>
          </a:p>
        </p:txBody>
      </p:sp>
      <p:sp>
        <p:nvSpPr>
          <p:cNvPr id="4" name="Rectangle 6"/>
          <p:cNvSpPr>
            <a:spLocks noGrp="1" noChangeArrowheads="1"/>
          </p:cNvSpPr>
          <p:nvPr>
            <p:ph type="sldNum" sz="quarter" idx="12"/>
          </p:nvPr>
        </p:nvSpPr>
        <p:spPr>
          <a:ln/>
        </p:spPr>
        <p:txBody>
          <a:bodyPr/>
          <a:lstStyle>
            <a:lvl1pPr>
              <a:defRPr/>
            </a:lvl1pPr>
          </a:lstStyle>
          <a:p>
            <a:pPr>
              <a:defRPr/>
            </a:pPr>
            <a:fld id="{7E7D85CC-948D-43C4-A0AC-5342CCF1046D}" type="slidenum">
              <a:rPr lang="fr-FR"/>
              <a:pPr>
                <a:defRPr/>
              </a:pPr>
              <a:t>‹N°›</a:t>
            </a:fld>
            <a:endParaRPr lang="fr-FR" dirty="0"/>
          </a:p>
        </p:txBody>
      </p:sp>
    </p:spTree>
    <p:extLst>
      <p:ext uri="{BB962C8B-B14F-4D97-AF65-F5344CB8AC3E}">
        <p14:creationId xmlns="" xmlns:p14="http://schemas.microsoft.com/office/powerpoint/2010/main" val="2022549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r>
              <a:rPr lang="fr-FR"/>
              <a:t>‹N°›</a:t>
            </a: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F9BD46F9-EFDF-48BB-986A-7BDBCCD51EAE}" type="slidenum">
              <a:rPr lang="fr-FR"/>
              <a:pPr>
                <a:defRPr/>
              </a:pPr>
              <a:t>‹N°›</a:t>
            </a:fld>
            <a:endParaRPr lang="fr-FR" dirty="0"/>
          </a:p>
        </p:txBody>
      </p:sp>
    </p:spTree>
    <p:extLst>
      <p:ext uri="{BB962C8B-B14F-4D97-AF65-F5344CB8AC3E}">
        <p14:creationId xmlns="" xmlns:p14="http://schemas.microsoft.com/office/powerpoint/2010/main" val="3579386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r>
              <a:rPr lang="fr-FR"/>
              <a:t>‹N°›</a:t>
            </a: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E3855018-A577-46A8-80DE-E36EB5585D83}" type="slidenum">
              <a:rPr lang="fr-FR"/>
              <a:pPr>
                <a:defRPr/>
              </a:pPr>
              <a:t>‹N°›</a:t>
            </a:fld>
            <a:endParaRPr lang="fr-FR" dirty="0"/>
          </a:p>
        </p:txBody>
      </p:sp>
    </p:spTree>
    <p:extLst>
      <p:ext uri="{BB962C8B-B14F-4D97-AF65-F5344CB8AC3E}">
        <p14:creationId xmlns="" xmlns:p14="http://schemas.microsoft.com/office/powerpoint/2010/main" val="8265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r>
              <a:rPr lang="fr-FR"/>
              <a:t>‹N°›</a:t>
            </a: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BDE73307-5A24-48F1-B4A0-C66D45CE564B}" type="slidenum">
              <a:rPr lang="fr-FR"/>
              <a:pPr>
                <a:defRPr/>
              </a:pPr>
              <a:t>‹N°›</a:t>
            </a:fld>
            <a:endParaRPr lang="fr-FR" dirty="0"/>
          </a:p>
        </p:txBody>
      </p:sp>
    </p:spTree>
    <p:extLst>
      <p:ext uri="{BB962C8B-B14F-4D97-AF65-F5344CB8AC3E}">
        <p14:creationId xmlns="" xmlns:p14="http://schemas.microsoft.com/office/powerpoint/2010/main" val="2153912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Tree>
    <p:extLst>
      <p:ext uri="{BB962C8B-B14F-4D97-AF65-F5344CB8AC3E}">
        <p14:creationId xmlns="" xmlns:p14="http://schemas.microsoft.com/office/powerpoint/2010/main" val="15663484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fr-FR" dirty="0"/>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fr-FR"/>
              <a:t>‹N°›</a:t>
            </a:r>
            <a:endParaRPr lang="fr-FR" dirty="0"/>
          </a:p>
        </p:txBody>
      </p:sp>
      <p:sp>
        <p:nvSpPr>
          <p:cNvPr id="4" name="Rectangle 20"/>
          <p:cNvSpPr>
            <a:spLocks noGrp="1" noChangeArrowheads="1"/>
          </p:cNvSpPr>
          <p:nvPr>
            <p:ph type="sldNum" sz="quarter" idx="12"/>
          </p:nvPr>
        </p:nvSpPr>
        <p:spPr/>
        <p:txBody>
          <a:bodyPr/>
          <a:lstStyle>
            <a:lvl1pPr>
              <a:defRPr/>
            </a:lvl1pPr>
          </a:lstStyle>
          <a:p>
            <a:pPr>
              <a:defRPr/>
            </a:pPr>
            <a:fld id="{1DF64BA1-A085-4F93-8692-71D5D60686D6}" type="slidenum">
              <a:rPr lang="fr-FR"/>
              <a:pPr>
                <a:defRPr/>
              </a:pPr>
              <a:t>‹N°›</a:t>
            </a:fld>
            <a:endParaRPr lang="fr-FR" dirty="0"/>
          </a:p>
        </p:txBody>
      </p:sp>
    </p:spTree>
    <p:extLst>
      <p:ext uri="{BB962C8B-B14F-4D97-AF65-F5344CB8AC3E}">
        <p14:creationId xmlns="" xmlns:p14="http://schemas.microsoft.com/office/powerpoint/2010/main" val="2220828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fr-FR"/>
              <a:t>‹N°›</a:t>
            </a:r>
            <a:endParaRPr lang="fr-FR" dirty="0"/>
          </a:p>
        </p:txBody>
      </p:sp>
      <p:sp>
        <p:nvSpPr>
          <p:cNvPr id="6" name="Rectangle 20"/>
          <p:cNvSpPr>
            <a:spLocks noGrp="1" noChangeArrowheads="1"/>
          </p:cNvSpPr>
          <p:nvPr>
            <p:ph type="sldNum" sz="quarter" idx="12"/>
          </p:nvPr>
        </p:nvSpPr>
        <p:spPr/>
        <p:txBody>
          <a:bodyPr/>
          <a:lstStyle>
            <a:lvl1pPr>
              <a:defRPr/>
            </a:lvl1pPr>
          </a:lstStyle>
          <a:p>
            <a:pPr>
              <a:defRPr/>
            </a:pPr>
            <a:fld id="{72DC25B4-CE3C-4F0E-B628-985A726B5630}" type="slidenum">
              <a:rPr lang="fr-FR"/>
              <a:pPr>
                <a:defRPr/>
              </a:pPr>
              <a:t>‹N°›</a:t>
            </a:fld>
            <a:endParaRPr lang="fr-FR" dirty="0"/>
          </a:p>
        </p:txBody>
      </p:sp>
    </p:spTree>
    <p:extLst>
      <p:ext uri="{BB962C8B-B14F-4D97-AF65-F5344CB8AC3E}">
        <p14:creationId xmlns="" xmlns:p14="http://schemas.microsoft.com/office/powerpoint/2010/main" val="1108017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4"/>
          <p:cNvSpPr>
            <a:spLocks noGrp="1" noChangeArrowheads="1"/>
          </p:cNvSpPr>
          <p:nvPr>
            <p:ph type="dt" sz="half" idx="10"/>
          </p:nvPr>
        </p:nvSpPr>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fr-FR"/>
              <a:t>‹N°›</a:t>
            </a:r>
            <a:endParaRPr lang="fr-FR" dirty="0"/>
          </a:p>
        </p:txBody>
      </p:sp>
      <p:sp>
        <p:nvSpPr>
          <p:cNvPr id="6" name="Rectangle 20"/>
          <p:cNvSpPr>
            <a:spLocks noGrp="1" noChangeArrowheads="1"/>
          </p:cNvSpPr>
          <p:nvPr>
            <p:ph type="sldNum" sz="quarter" idx="12"/>
          </p:nvPr>
        </p:nvSpPr>
        <p:spPr/>
        <p:txBody>
          <a:bodyPr/>
          <a:lstStyle>
            <a:lvl1pPr>
              <a:defRPr/>
            </a:lvl1pPr>
          </a:lstStyle>
          <a:p>
            <a:pPr>
              <a:defRPr/>
            </a:pPr>
            <a:fld id="{A6A37A4D-384D-4F29-B959-4A640723D613}" type="slidenum">
              <a:rPr lang="fr-FR"/>
              <a:pPr>
                <a:defRPr/>
              </a:pPr>
              <a:t>‹N°›</a:t>
            </a:fld>
            <a:endParaRPr lang="fr-FR" dirty="0"/>
          </a:p>
        </p:txBody>
      </p:sp>
    </p:spTree>
    <p:extLst>
      <p:ext uri="{BB962C8B-B14F-4D97-AF65-F5344CB8AC3E}">
        <p14:creationId xmlns="" xmlns:p14="http://schemas.microsoft.com/office/powerpoint/2010/main" val="2543303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68313" y="2060575"/>
            <a:ext cx="4038600" cy="287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59313" y="2060575"/>
            <a:ext cx="4038600" cy="287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p:txBody>
          <a:bodyPr/>
          <a:lstStyle>
            <a:lvl1pPr>
              <a:defRPr/>
            </a:lvl1pPr>
          </a:lstStyle>
          <a:p>
            <a:pPr>
              <a:defRPr/>
            </a:pPr>
            <a:endParaRPr lang="fr-FR" dirty="0"/>
          </a:p>
        </p:txBody>
      </p:sp>
      <p:sp>
        <p:nvSpPr>
          <p:cNvPr id="6" name="Espace réservé du pied de pag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fr-FR"/>
              <a:t>‹N°›</a:t>
            </a:r>
            <a:endParaRPr lang="fr-FR" dirty="0"/>
          </a:p>
        </p:txBody>
      </p:sp>
      <p:sp>
        <p:nvSpPr>
          <p:cNvPr id="7" name="Rectangle 20"/>
          <p:cNvSpPr>
            <a:spLocks noGrp="1" noChangeArrowheads="1"/>
          </p:cNvSpPr>
          <p:nvPr>
            <p:ph type="sldNum" sz="quarter" idx="12"/>
          </p:nvPr>
        </p:nvSpPr>
        <p:spPr/>
        <p:txBody>
          <a:bodyPr/>
          <a:lstStyle>
            <a:lvl1pPr>
              <a:defRPr/>
            </a:lvl1pPr>
          </a:lstStyle>
          <a:p>
            <a:pPr>
              <a:defRPr/>
            </a:pPr>
            <a:fld id="{33C07199-B21C-4D29-952F-6D90FFC3E3A7}" type="slidenum">
              <a:rPr lang="fr-FR"/>
              <a:pPr>
                <a:defRPr/>
              </a:pPr>
              <a:t>‹N°›</a:t>
            </a:fld>
            <a:endParaRPr lang="fr-FR" dirty="0"/>
          </a:p>
        </p:txBody>
      </p:sp>
    </p:spTree>
    <p:extLst>
      <p:ext uri="{BB962C8B-B14F-4D97-AF65-F5344CB8AC3E}">
        <p14:creationId xmlns="" xmlns:p14="http://schemas.microsoft.com/office/powerpoint/2010/main" val="1364907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p:txBody>
          <a:bodyPr/>
          <a:lstStyle>
            <a:lvl1pPr>
              <a:defRPr/>
            </a:lvl1pPr>
          </a:lstStyle>
          <a:p>
            <a:pPr>
              <a:defRPr/>
            </a:pPr>
            <a:endParaRPr lang="fr-FR" dirty="0"/>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fr-FR"/>
              <a:t>‹N°›</a:t>
            </a:r>
            <a:endParaRPr lang="fr-FR" dirty="0"/>
          </a:p>
        </p:txBody>
      </p:sp>
      <p:sp>
        <p:nvSpPr>
          <p:cNvPr id="9" name="Rectangle 20"/>
          <p:cNvSpPr>
            <a:spLocks noGrp="1" noChangeArrowheads="1"/>
          </p:cNvSpPr>
          <p:nvPr>
            <p:ph type="sldNum" sz="quarter" idx="12"/>
          </p:nvPr>
        </p:nvSpPr>
        <p:spPr/>
        <p:txBody>
          <a:bodyPr/>
          <a:lstStyle>
            <a:lvl1pPr>
              <a:defRPr/>
            </a:lvl1pPr>
          </a:lstStyle>
          <a:p>
            <a:pPr>
              <a:defRPr/>
            </a:pPr>
            <a:fld id="{5F4F87CF-6369-49F6-8A59-7C209762EA56}" type="slidenum">
              <a:rPr lang="fr-FR"/>
              <a:pPr>
                <a:defRPr/>
              </a:pPr>
              <a:t>‹N°›</a:t>
            </a:fld>
            <a:endParaRPr lang="fr-FR" dirty="0"/>
          </a:p>
        </p:txBody>
      </p:sp>
    </p:spTree>
    <p:extLst>
      <p:ext uri="{BB962C8B-B14F-4D97-AF65-F5344CB8AC3E}">
        <p14:creationId xmlns="" xmlns:p14="http://schemas.microsoft.com/office/powerpoint/2010/main" val="3013260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Rectangle 4"/>
          <p:cNvSpPr>
            <a:spLocks noGrp="1" noChangeArrowheads="1"/>
          </p:cNvSpPr>
          <p:nvPr>
            <p:ph type="dt" sz="half" idx="10"/>
          </p:nvPr>
        </p:nvSpPr>
        <p:spPr/>
        <p:txBody>
          <a:bodyPr/>
          <a:lstStyle>
            <a:lvl1pPr>
              <a:defRPr/>
            </a:lvl1pPr>
          </a:lstStyle>
          <a:p>
            <a:pPr>
              <a:defRPr/>
            </a:pPr>
            <a:endParaRPr lang="fr-FR" dirty="0"/>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fr-FR"/>
              <a:t>‹N°›</a:t>
            </a:r>
            <a:endParaRPr lang="fr-FR" dirty="0"/>
          </a:p>
        </p:txBody>
      </p:sp>
      <p:sp>
        <p:nvSpPr>
          <p:cNvPr id="5" name="Rectangle 20"/>
          <p:cNvSpPr>
            <a:spLocks noGrp="1" noChangeArrowheads="1"/>
          </p:cNvSpPr>
          <p:nvPr>
            <p:ph type="sldNum" sz="quarter" idx="12"/>
          </p:nvPr>
        </p:nvSpPr>
        <p:spPr/>
        <p:txBody>
          <a:bodyPr/>
          <a:lstStyle>
            <a:lvl1pPr>
              <a:defRPr/>
            </a:lvl1pPr>
          </a:lstStyle>
          <a:p>
            <a:pPr>
              <a:defRPr/>
            </a:pPr>
            <a:fld id="{DA5BCF20-E140-4040-9D77-5802784865AC}" type="slidenum">
              <a:rPr lang="fr-FR"/>
              <a:pPr>
                <a:defRPr/>
              </a:pPr>
              <a:t>‹N°›</a:t>
            </a:fld>
            <a:endParaRPr lang="fr-FR" dirty="0"/>
          </a:p>
        </p:txBody>
      </p:sp>
    </p:spTree>
    <p:extLst>
      <p:ext uri="{BB962C8B-B14F-4D97-AF65-F5344CB8AC3E}">
        <p14:creationId xmlns="" xmlns:p14="http://schemas.microsoft.com/office/powerpoint/2010/main" val="3662630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r>
              <a:rPr lang="fr-FR"/>
              <a:t>‹N°›</a:t>
            </a: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8CED88F2-38BF-425F-82AF-80F14797CB2A}" type="slidenum">
              <a:rPr lang="fr-FR"/>
              <a:pPr>
                <a:defRPr/>
              </a:pPr>
              <a:t>‹N°›</a:t>
            </a:fld>
            <a:endParaRPr lang="fr-FR" dirty="0"/>
          </a:p>
        </p:txBody>
      </p:sp>
    </p:spTree>
    <p:extLst>
      <p:ext uri="{BB962C8B-B14F-4D97-AF65-F5344CB8AC3E}">
        <p14:creationId xmlns="" xmlns:p14="http://schemas.microsoft.com/office/powerpoint/2010/main" val="38539750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fr-FR" dirty="0"/>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fr-FR"/>
              <a:t>‹N°›</a:t>
            </a:r>
            <a:endParaRPr lang="fr-FR" dirty="0"/>
          </a:p>
        </p:txBody>
      </p:sp>
      <p:sp>
        <p:nvSpPr>
          <p:cNvPr id="4" name="Rectangle 20"/>
          <p:cNvSpPr>
            <a:spLocks noGrp="1" noChangeArrowheads="1"/>
          </p:cNvSpPr>
          <p:nvPr>
            <p:ph type="sldNum" sz="quarter" idx="12"/>
          </p:nvPr>
        </p:nvSpPr>
        <p:spPr/>
        <p:txBody>
          <a:bodyPr/>
          <a:lstStyle>
            <a:lvl1pPr>
              <a:defRPr/>
            </a:lvl1pPr>
          </a:lstStyle>
          <a:p>
            <a:pPr>
              <a:defRPr/>
            </a:pPr>
            <a:fld id="{0F02AEB3-43A8-40C7-B782-6251D9705747}" type="slidenum">
              <a:rPr lang="fr-FR"/>
              <a:pPr>
                <a:defRPr/>
              </a:pPr>
              <a:t>‹N°›</a:t>
            </a:fld>
            <a:endParaRPr lang="fr-FR" dirty="0"/>
          </a:p>
        </p:txBody>
      </p:sp>
    </p:spTree>
    <p:extLst>
      <p:ext uri="{BB962C8B-B14F-4D97-AF65-F5344CB8AC3E}">
        <p14:creationId xmlns="" xmlns:p14="http://schemas.microsoft.com/office/powerpoint/2010/main" val="41409463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p:cNvSpPr>
            <a:spLocks noGrp="1" noChangeArrowheads="1"/>
          </p:cNvSpPr>
          <p:nvPr>
            <p:ph type="dt" sz="half" idx="10"/>
          </p:nvPr>
        </p:nvSpPr>
        <p:spPr/>
        <p:txBody>
          <a:bodyPr/>
          <a:lstStyle>
            <a:lvl1pPr>
              <a:defRPr/>
            </a:lvl1pPr>
          </a:lstStyle>
          <a:p>
            <a:pPr>
              <a:defRPr/>
            </a:pPr>
            <a:endParaRPr lang="fr-FR" dirty="0"/>
          </a:p>
        </p:txBody>
      </p:sp>
      <p:sp>
        <p:nvSpPr>
          <p:cNvPr id="6" name="Espace réservé du pied de pag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fr-FR"/>
              <a:t>‹N°›</a:t>
            </a:r>
            <a:endParaRPr lang="fr-FR" dirty="0"/>
          </a:p>
        </p:txBody>
      </p:sp>
      <p:sp>
        <p:nvSpPr>
          <p:cNvPr id="7" name="Rectangle 20"/>
          <p:cNvSpPr>
            <a:spLocks noGrp="1" noChangeArrowheads="1"/>
          </p:cNvSpPr>
          <p:nvPr>
            <p:ph type="sldNum" sz="quarter" idx="12"/>
          </p:nvPr>
        </p:nvSpPr>
        <p:spPr/>
        <p:txBody>
          <a:bodyPr/>
          <a:lstStyle>
            <a:lvl1pPr>
              <a:defRPr/>
            </a:lvl1pPr>
          </a:lstStyle>
          <a:p>
            <a:pPr>
              <a:defRPr/>
            </a:pPr>
            <a:fld id="{5FC31A72-54E1-4DC7-BAB2-BECAF6DB21DC}" type="slidenum">
              <a:rPr lang="fr-FR"/>
              <a:pPr>
                <a:defRPr/>
              </a:pPr>
              <a:t>‹N°›</a:t>
            </a:fld>
            <a:endParaRPr lang="fr-FR" dirty="0"/>
          </a:p>
        </p:txBody>
      </p:sp>
    </p:spTree>
    <p:extLst>
      <p:ext uri="{BB962C8B-B14F-4D97-AF65-F5344CB8AC3E}">
        <p14:creationId xmlns="" xmlns:p14="http://schemas.microsoft.com/office/powerpoint/2010/main" val="476361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p:cNvSpPr>
            <a:spLocks noGrp="1" noChangeArrowheads="1"/>
          </p:cNvSpPr>
          <p:nvPr>
            <p:ph type="dt" sz="half" idx="10"/>
          </p:nvPr>
        </p:nvSpPr>
        <p:spPr/>
        <p:txBody>
          <a:bodyPr/>
          <a:lstStyle>
            <a:lvl1pPr>
              <a:defRPr/>
            </a:lvl1pPr>
          </a:lstStyle>
          <a:p>
            <a:pPr>
              <a:defRPr/>
            </a:pPr>
            <a:endParaRPr lang="fr-FR" dirty="0"/>
          </a:p>
        </p:txBody>
      </p:sp>
      <p:sp>
        <p:nvSpPr>
          <p:cNvPr id="6" name="Espace réservé du pied de pag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fr-FR"/>
              <a:t>‹N°›</a:t>
            </a:r>
            <a:endParaRPr lang="fr-FR" dirty="0"/>
          </a:p>
        </p:txBody>
      </p:sp>
      <p:sp>
        <p:nvSpPr>
          <p:cNvPr id="7" name="Rectangle 20"/>
          <p:cNvSpPr>
            <a:spLocks noGrp="1" noChangeArrowheads="1"/>
          </p:cNvSpPr>
          <p:nvPr>
            <p:ph type="sldNum" sz="quarter" idx="12"/>
          </p:nvPr>
        </p:nvSpPr>
        <p:spPr/>
        <p:txBody>
          <a:bodyPr/>
          <a:lstStyle>
            <a:lvl1pPr>
              <a:defRPr/>
            </a:lvl1pPr>
          </a:lstStyle>
          <a:p>
            <a:pPr>
              <a:defRPr/>
            </a:pPr>
            <a:fld id="{C2842F60-265A-4DF1-9D5E-6644D8DE8AAE}" type="slidenum">
              <a:rPr lang="fr-FR"/>
              <a:pPr>
                <a:defRPr/>
              </a:pPr>
              <a:t>‹N°›</a:t>
            </a:fld>
            <a:endParaRPr lang="fr-FR" dirty="0"/>
          </a:p>
        </p:txBody>
      </p:sp>
    </p:spTree>
    <p:extLst>
      <p:ext uri="{BB962C8B-B14F-4D97-AF65-F5344CB8AC3E}">
        <p14:creationId xmlns="" xmlns:p14="http://schemas.microsoft.com/office/powerpoint/2010/main" val="13533797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fr-FR"/>
              <a:t>‹N°›</a:t>
            </a:r>
            <a:endParaRPr lang="fr-FR" dirty="0"/>
          </a:p>
        </p:txBody>
      </p:sp>
      <p:sp>
        <p:nvSpPr>
          <p:cNvPr id="6" name="Rectangle 20"/>
          <p:cNvSpPr>
            <a:spLocks noGrp="1" noChangeArrowheads="1"/>
          </p:cNvSpPr>
          <p:nvPr>
            <p:ph type="sldNum" sz="quarter" idx="12"/>
          </p:nvPr>
        </p:nvSpPr>
        <p:spPr/>
        <p:txBody>
          <a:bodyPr/>
          <a:lstStyle>
            <a:lvl1pPr>
              <a:defRPr/>
            </a:lvl1pPr>
          </a:lstStyle>
          <a:p>
            <a:pPr>
              <a:defRPr/>
            </a:pPr>
            <a:fld id="{1A812E71-A3D3-48A0-B37C-FB24E531FC70}" type="slidenum">
              <a:rPr lang="fr-FR"/>
              <a:pPr>
                <a:defRPr/>
              </a:pPr>
              <a:t>‹N°›</a:t>
            </a:fld>
            <a:endParaRPr lang="fr-FR" dirty="0"/>
          </a:p>
        </p:txBody>
      </p:sp>
    </p:spTree>
    <p:extLst>
      <p:ext uri="{BB962C8B-B14F-4D97-AF65-F5344CB8AC3E}">
        <p14:creationId xmlns="" xmlns:p14="http://schemas.microsoft.com/office/powerpoint/2010/main" val="30033589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38925" y="274638"/>
            <a:ext cx="2058988" cy="4656137"/>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29325" cy="465613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fr-FR"/>
              <a:t>‹N°›</a:t>
            </a:r>
            <a:endParaRPr lang="fr-FR" dirty="0"/>
          </a:p>
        </p:txBody>
      </p:sp>
      <p:sp>
        <p:nvSpPr>
          <p:cNvPr id="6" name="Rectangle 20"/>
          <p:cNvSpPr>
            <a:spLocks noGrp="1" noChangeArrowheads="1"/>
          </p:cNvSpPr>
          <p:nvPr>
            <p:ph type="sldNum" sz="quarter" idx="12"/>
          </p:nvPr>
        </p:nvSpPr>
        <p:spPr/>
        <p:txBody>
          <a:bodyPr/>
          <a:lstStyle>
            <a:lvl1pPr>
              <a:defRPr/>
            </a:lvl1pPr>
          </a:lstStyle>
          <a:p>
            <a:pPr>
              <a:defRPr/>
            </a:pPr>
            <a:fld id="{D96FFD1D-C90C-4FEC-9A89-E59A5A60A4EA}" type="slidenum">
              <a:rPr lang="fr-FR"/>
              <a:pPr>
                <a:defRPr/>
              </a:pPr>
              <a:t>‹N°›</a:t>
            </a:fld>
            <a:endParaRPr lang="fr-FR" dirty="0"/>
          </a:p>
        </p:txBody>
      </p:sp>
    </p:spTree>
    <p:extLst>
      <p:ext uri="{BB962C8B-B14F-4D97-AF65-F5344CB8AC3E}">
        <p14:creationId xmlns="" xmlns:p14="http://schemas.microsoft.com/office/powerpoint/2010/main" val="26511385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a:t>‹N°›</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26AB835A-4173-4EA2-A80D-0A0E770B4F0D}" type="slidenum">
              <a:rPr lang="fr-FR"/>
              <a:pPr>
                <a:defRPr/>
              </a:pPr>
              <a:t>‹N°›</a:t>
            </a:fld>
            <a:endParaRPr lang="fr-FR" dirty="0"/>
          </a:p>
        </p:txBody>
      </p:sp>
    </p:spTree>
    <p:extLst>
      <p:ext uri="{BB962C8B-B14F-4D97-AF65-F5344CB8AC3E}">
        <p14:creationId xmlns="" xmlns:p14="http://schemas.microsoft.com/office/powerpoint/2010/main" val="23703912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a:t>‹N°›</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6F3746AD-4217-4436-AC44-485446DED372}" type="slidenum">
              <a:rPr lang="fr-FR"/>
              <a:pPr>
                <a:defRPr/>
              </a:pPr>
              <a:t>‹N°›</a:t>
            </a:fld>
            <a:endParaRPr lang="fr-FR" dirty="0"/>
          </a:p>
        </p:txBody>
      </p:sp>
    </p:spTree>
    <p:extLst>
      <p:ext uri="{BB962C8B-B14F-4D97-AF65-F5344CB8AC3E}">
        <p14:creationId xmlns="" xmlns:p14="http://schemas.microsoft.com/office/powerpoint/2010/main" val="42457583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a:t>‹N°›</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5F150653-1313-471E-A6DD-47122D482605}" type="slidenum">
              <a:rPr lang="fr-FR"/>
              <a:pPr>
                <a:defRPr/>
              </a:pPr>
              <a:t>‹N°›</a:t>
            </a:fld>
            <a:endParaRPr lang="fr-FR" dirty="0"/>
          </a:p>
        </p:txBody>
      </p:sp>
    </p:spTree>
    <p:extLst>
      <p:ext uri="{BB962C8B-B14F-4D97-AF65-F5344CB8AC3E}">
        <p14:creationId xmlns="" xmlns:p14="http://schemas.microsoft.com/office/powerpoint/2010/main" val="41232893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endParaRPr lang="fr-FR" dirty="0"/>
          </a:p>
        </p:txBody>
      </p:sp>
      <p:sp>
        <p:nvSpPr>
          <p:cNvPr id="6" name="Espace réservé du pied de page 4"/>
          <p:cNvSpPr>
            <a:spLocks noGrp="1"/>
          </p:cNvSpPr>
          <p:nvPr>
            <p:ph type="ftr" sz="quarter" idx="11"/>
          </p:nvPr>
        </p:nvSpPr>
        <p:spPr/>
        <p:txBody>
          <a:bodyPr/>
          <a:lstStyle>
            <a:lvl1pPr>
              <a:defRPr/>
            </a:lvl1pPr>
          </a:lstStyle>
          <a:p>
            <a:pPr>
              <a:defRPr/>
            </a:pPr>
            <a:r>
              <a:rPr lang="fr-FR"/>
              <a:t>‹N°›</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7B83CAD0-4F91-4F25-A516-73AAD148B717}" type="slidenum">
              <a:rPr lang="fr-FR"/>
              <a:pPr>
                <a:defRPr/>
              </a:pPr>
              <a:t>‹N°›</a:t>
            </a:fld>
            <a:endParaRPr lang="fr-FR" dirty="0"/>
          </a:p>
        </p:txBody>
      </p:sp>
    </p:spTree>
    <p:extLst>
      <p:ext uri="{BB962C8B-B14F-4D97-AF65-F5344CB8AC3E}">
        <p14:creationId xmlns="" xmlns:p14="http://schemas.microsoft.com/office/powerpoint/2010/main" val="42448518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endParaRPr lang="fr-FR" dirty="0"/>
          </a:p>
        </p:txBody>
      </p:sp>
      <p:sp>
        <p:nvSpPr>
          <p:cNvPr id="8" name="Espace réservé du pied de page 4"/>
          <p:cNvSpPr>
            <a:spLocks noGrp="1"/>
          </p:cNvSpPr>
          <p:nvPr>
            <p:ph type="ftr" sz="quarter" idx="11"/>
          </p:nvPr>
        </p:nvSpPr>
        <p:spPr/>
        <p:txBody>
          <a:bodyPr/>
          <a:lstStyle>
            <a:lvl1pPr>
              <a:defRPr/>
            </a:lvl1pPr>
          </a:lstStyle>
          <a:p>
            <a:pPr>
              <a:defRPr/>
            </a:pPr>
            <a:r>
              <a:rPr lang="fr-FR"/>
              <a:t>‹N°›</a:t>
            </a:r>
            <a:endParaRPr lang="fr-FR" dirty="0"/>
          </a:p>
        </p:txBody>
      </p:sp>
      <p:sp>
        <p:nvSpPr>
          <p:cNvPr id="9" name="Espace réservé du numéro de diapositive 5"/>
          <p:cNvSpPr>
            <a:spLocks noGrp="1"/>
          </p:cNvSpPr>
          <p:nvPr>
            <p:ph type="sldNum" sz="quarter" idx="12"/>
          </p:nvPr>
        </p:nvSpPr>
        <p:spPr/>
        <p:txBody>
          <a:bodyPr/>
          <a:lstStyle>
            <a:lvl1pPr>
              <a:defRPr/>
            </a:lvl1pPr>
          </a:lstStyle>
          <a:p>
            <a:pPr>
              <a:defRPr/>
            </a:pPr>
            <a:fld id="{80864F1C-6DD6-4356-A50D-5839112B1189}" type="slidenum">
              <a:rPr lang="fr-FR"/>
              <a:pPr>
                <a:defRPr/>
              </a:pPr>
              <a:t>‹N°›</a:t>
            </a:fld>
            <a:endParaRPr lang="fr-FR" dirty="0"/>
          </a:p>
        </p:txBody>
      </p:sp>
    </p:spTree>
    <p:extLst>
      <p:ext uri="{BB962C8B-B14F-4D97-AF65-F5344CB8AC3E}">
        <p14:creationId xmlns="" xmlns:p14="http://schemas.microsoft.com/office/powerpoint/2010/main" val="58206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r>
              <a:rPr lang="fr-FR"/>
              <a:t>‹N°›</a:t>
            </a: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AD737B49-6D4A-4082-9685-A4F00EF2BF65}" type="slidenum">
              <a:rPr lang="fr-FR"/>
              <a:pPr>
                <a:defRPr/>
              </a:pPr>
              <a:t>‹N°›</a:t>
            </a:fld>
            <a:endParaRPr lang="fr-FR" dirty="0"/>
          </a:p>
        </p:txBody>
      </p:sp>
    </p:spTree>
    <p:extLst>
      <p:ext uri="{BB962C8B-B14F-4D97-AF65-F5344CB8AC3E}">
        <p14:creationId xmlns="" xmlns:p14="http://schemas.microsoft.com/office/powerpoint/2010/main" val="23698654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endParaRPr lang="fr-FR" dirty="0"/>
          </a:p>
        </p:txBody>
      </p:sp>
      <p:sp>
        <p:nvSpPr>
          <p:cNvPr id="4" name="Espace réservé du pied de page 4"/>
          <p:cNvSpPr>
            <a:spLocks noGrp="1"/>
          </p:cNvSpPr>
          <p:nvPr>
            <p:ph type="ftr" sz="quarter" idx="11"/>
          </p:nvPr>
        </p:nvSpPr>
        <p:spPr/>
        <p:txBody>
          <a:bodyPr/>
          <a:lstStyle>
            <a:lvl1pPr>
              <a:defRPr/>
            </a:lvl1pPr>
          </a:lstStyle>
          <a:p>
            <a:pPr>
              <a:defRPr/>
            </a:pPr>
            <a:r>
              <a:rPr lang="fr-FR"/>
              <a:t>‹N°›</a:t>
            </a:r>
            <a:endParaRPr lang="fr-FR" dirty="0"/>
          </a:p>
        </p:txBody>
      </p:sp>
      <p:sp>
        <p:nvSpPr>
          <p:cNvPr id="5" name="Espace réservé du numéro de diapositive 5"/>
          <p:cNvSpPr>
            <a:spLocks noGrp="1"/>
          </p:cNvSpPr>
          <p:nvPr>
            <p:ph type="sldNum" sz="quarter" idx="12"/>
          </p:nvPr>
        </p:nvSpPr>
        <p:spPr/>
        <p:txBody>
          <a:bodyPr/>
          <a:lstStyle>
            <a:lvl1pPr>
              <a:defRPr/>
            </a:lvl1pPr>
          </a:lstStyle>
          <a:p>
            <a:pPr>
              <a:defRPr/>
            </a:pPr>
            <a:fld id="{2FC0D2E3-B2A1-4A00-92D7-1E820CFAD80C}" type="slidenum">
              <a:rPr lang="fr-FR"/>
              <a:pPr>
                <a:defRPr/>
              </a:pPr>
              <a:t>‹N°›</a:t>
            </a:fld>
            <a:endParaRPr lang="fr-FR" dirty="0"/>
          </a:p>
        </p:txBody>
      </p:sp>
    </p:spTree>
    <p:extLst>
      <p:ext uri="{BB962C8B-B14F-4D97-AF65-F5344CB8AC3E}">
        <p14:creationId xmlns="" xmlns:p14="http://schemas.microsoft.com/office/powerpoint/2010/main" val="1332815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dirty="0"/>
          </a:p>
        </p:txBody>
      </p:sp>
      <p:sp>
        <p:nvSpPr>
          <p:cNvPr id="3" name="Espace réservé du pied de page 4"/>
          <p:cNvSpPr>
            <a:spLocks noGrp="1"/>
          </p:cNvSpPr>
          <p:nvPr>
            <p:ph type="ftr" sz="quarter" idx="11"/>
          </p:nvPr>
        </p:nvSpPr>
        <p:spPr/>
        <p:txBody>
          <a:bodyPr/>
          <a:lstStyle>
            <a:lvl1pPr>
              <a:defRPr/>
            </a:lvl1pPr>
          </a:lstStyle>
          <a:p>
            <a:pPr>
              <a:defRPr/>
            </a:pPr>
            <a:r>
              <a:rPr lang="fr-FR"/>
              <a:t>‹N°›</a:t>
            </a:r>
            <a:endParaRPr lang="fr-FR" dirty="0"/>
          </a:p>
        </p:txBody>
      </p:sp>
      <p:sp>
        <p:nvSpPr>
          <p:cNvPr id="4" name="Espace réservé du numéro de diapositive 5"/>
          <p:cNvSpPr>
            <a:spLocks noGrp="1"/>
          </p:cNvSpPr>
          <p:nvPr>
            <p:ph type="sldNum" sz="quarter" idx="12"/>
          </p:nvPr>
        </p:nvSpPr>
        <p:spPr/>
        <p:txBody>
          <a:bodyPr/>
          <a:lstStyle>
            <a:lvl1pPr>
              <a:defRPr/>
            </a:lvl1pPr>
          </a:lstStyle>
          <a:p>
            <a:pPr>
              <a:defRPr/>
            </a:pPr>
            <a:fld id="{17A42634-80C7-4136-A4CE-BFA8F3D6F280}" type="slidenum">
              <a:rPr lang="fr-FR"/>
              <a:pPr>
                <a:defRPr/>
              </a:pPr>
              <a:t>‹N°›</a:t>
            </a:fld>
            <a:endParaRPr lang="fr-FR" dirty="0"/>
          </a:p>
        </p:txBody>
      </p:sp>
    </p:spTree>
    <p:extLst>
      <p:ext uri="{BB962C8B-B14F-4D97-AF65-F5344CB8AC3E}">
        <p14:creationId xmlns="" xmlns:p14="http://schemas.microsoft.com/office/powerpoint/2010/main" val="36072340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dirty="0"/>
          </a:p>
        </p:txBody>
      </p:sp>
      <p:sp>
        <p:nvSpPr>
          <p:cNvPr id="6" name="Espace réservé du pied de page 4"/>
          <p:cNvSpPr>
            <a:spLocks noGrp="1"/>
          </p:cNvSpPr>
          <p:nvPr>
            <p:ph type="ftr" sz="quarter" idx="11"/>
          </p:nvPr>
        </p:nvSpPr>
        <p:spPr/>
        <p:txBody>
          <a:bodyPr/>
          <a:lstStyle>
            <a:lvl1pPr>
              <a:defRPr/>
            </a:lvl1pPr>
          </a:lstStyle>
          <a:p>
            <a:pPr>
              <a:defRPr/>
            </a:pPr>
            <a:r>
              <a:rPr lang="fr-FR"/>
              <a:t>‹N°›</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2729BB9A-08DA-4D07-91EA-90EDAA5AF2FA}" type="slidenum">
              <a:rPr lang="fr-FR"/>
              <a:pPr>
                <a:defRPr/>
              </a:pPr>
              <a:t>‹N°›</a:t>
            </a:fld>
            <a:endParaRPr lang="fr-FR" dirty="0"/>
          </a:p>
        </p:txBody>
      </p:sp>
    </p:spTree>
    <p:extLst>
      <p:ext uri="{BB962C8B-B14F-4D97-AF65-F5344CB8AC3E}">
        <p14:creationId xmlns="" xmlns:p14="http://schemas.microsoft.com/office/powerpoint/2010/main" val="12961642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dirty="0"/>
          </a:p>
        </p:txBody>
      </p:sp>
      <p:sp>
        <p:nvSpPr>
          <p:cNvPr id="6" name="Espace réservé du pied de page 4"/>
          <p:cNvSpPr>
            <a:spLocks noGrp="1"/>
          </p:cNvSpPr>
          <p:nvPr>
            <p:ph type="ftr" sz="quarter" idx="11"/>
          </p:nvPr>
        </p:nvSpPr>
        <p:spPr/>
        <p:txBody>
          <a:bodyPr/>
          <a:lstStyle>
            <a:lvl1pPr>
              <a:defRPr/>
            </a:lvl1pPr>
          </a:lstStyle>
          <a:p>
            <a:pPr>
              <a:defRPr/>
            </a:pPr>
            <a:r>
              <a:rPr lang="fr-FR"/>
              <a:t>‹N°›</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345DC80C-F2FC-4B84-AD1A-239F26A5E5F5}" type="slidenum">
              <a:rPr lang="fr-FR"/>
              <a:pPr>
                <a:defRPr/>
              </a:pPr>
              <a:t>‹N°›</a:t>
            </a:fld>
            <a:endParaRPr lang="fr-FR" dirty="0"/>
          </a:p>
        </p:txBody>
      </p:sp>
    </p:spTree>
    <p:extLst>
      <p:ext uri="{BB962C8B-B14F-4D97-AF65-F5344CB8AC3E}">
        <p14:creationId xmlns="" xmlns:p14="http://schemas.microsoft.com/office/powerpoint/2010/main" val="2181464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a:t>‹N°›</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F4F9129D-5D0B-4800-905E-7C9C0AFE7D02}" type="slidenum">
              <a:rPr lang="fr-FR"/>
              <a:pPr>
                <a:defRPr/>
              </a:pPr>
              <a:t>‹N°›</a:t>
            </a:fld>
            <a:endParaRPr lang="fr-FR" dirty="0"/>
          </a:p>
        </p:txBody>
      </p:sp>
    </p:spTree>
    <p:extLst>
      <p:ext uri="{BB962C8B-B14F-4D97-AF65-F5344CB8AC3E}">
        <p14:creationId xmlns="" xmlns:p14="http://schemas.microsoft.com/office/powerpoint/2010/main" val="3295245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a:t>‹N°›</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CED2F694-4209-4540-9028-E81E95ED57B0}" type="slidenum">
              <a:rPr lang="fr-FR"/>
              <a:pPr>
                <a:defRPr/>
              </a:pPr>
              <a:t>‹N°›</a:t>
            </a:fld>
            <a:endParaRPr lang="fr-FR" dirty="0"/>
          </a:p>
        </p:txBody>
      </p:sp>
    </p:spTree>
    <p:extLst>
      <p:ext uri="{BB962C8B-B14F-4D97-AF65-F5344CB8AC3E}">
        <p14:creationId xmlns="" xmlns:p14="http://schemas.microsoft.com/office/powerpoint/2010/main" val="23118863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a:t>‹N°›</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9377B4A3-EBDA-47AD-AA1C-0DEB034F7C69}" type="slidenum">
              <a:rPr lang="fr-FR"/>
              <a:pPr>
                <a:defRPr/>
              </a:pPr>
              <a:t>‹N°›</a:t>
            </a:fld>
            <a:endParaRPr lang="fr-FR" dirty="0"/>
          </a:p>
        </p:txBody>
      </p:sp>
    </p:spTree>
    <p:extLst>
      <p:ext uri="{BB962C8B-B14F-4D97-AF65-F5344CB8AC3E}">
        <p14:creationId xmlns="" xmlns:p14="http://schemas.microsoft.com/office/powerpoint/2010/main" val="19678184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a:t>‹N°›</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EC5B4446-7B0B-412B-8712-A8F6D4172ABC}" type="slidenum">
              <a:rPr lang="fr-FR"/>
              <a:pPr>
                <a:defRPr/>
              </a:pPr>
              <a:t>‹N°›</a:t>
            </a:fld>
            <a:endParaRPr lang="fr-FR" dirty="0"/>
          </a:p>
        </p:txBody>
      </p:sp>
    </p:spTree>
    <p:extLst>
      <p:ext uri="{BB962C8B-B14F-4D97-AF65-F5344CB8AC3E}">
        <p14:creationId xmlns="" xmlns:p14="http://schemas.microsoft.com/office/powerpoint/2010/main" val="34965544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a:t>‹N°›</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D2BAB84C-A478-46A6-8E74-141AD9198DBF}" type="slidenum">
              <a:rPr lang="fr-FR"/>
              <a:pPr>
                <a:defRPr/>
              </a:pPr>
              <a:t>‹N°›</a:t>
            </a:fld>
            <a:endParaRPr lang="fr-FR" dirty="0"/>
          </a:p>
        </p:txBody>
      </p:sp>
    </p:spTree>
    <p:extLst>
      <p:ext uri="{BB962C8B-B14F-4D97-AF65-F5344CB8AC3E}">
        <p14:creationId xmlns="" xmlns:p14="http://schemas.microsoft.com/office/powerpoint/2010/main" val="19862021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endParaRPr lang="fr-FR" dirty="0"/>
          </a:p>
        </p:txBody>
      </p:sp>
      <p:sp>
        <p:nvSpPr>
          <p:cNvPr id="6" name="Espace réservé du pied de page 4"/>
          <p:cNvSpPr>
            <a:spLocks noGrp="1"/>
          </p:cNvSpPr>
          <p:nvPr>
            <p:ph type="ftr" sz="quarter" idx="11"/>
          </p:nvPr>
        </p:nvSpPr>
        <p:spPr/>
        <p:txBody>
          <a:bodyPr/>
          <a:lstStyle>
            <a:lvl1pPr>
              <a:defRPr/>
            </a:lvl1pPr>
          </a:lstStyle>
          <a:p>
            <a:pPr>
              <a:defRPr/>
            </a:pPr>
            <a:r>
              <a:rPr lang="fr-FR"/>
              <a:t>‹N°›</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F4AA74CC-7588-44BB-835A-F113C682D3E3}" type="slidenum">
              <a:rPr lang="fr-FR"/>
              <a:pPr>
                <a:defRPr/>
              </a:pPr>
              <a:t>‹N°›</a:t>
            </a:fld>
            <a:endParaRPr lang="fr-FR" dirty="0"/>
          </a:p>
        </p:txBody>
      </p:sp>
    </p:spTree>
    <p:extLst>
      <p:ext uri="{BB962C8B-B14F-4D97-AF65-F5344CB8AC3E}">
        <p14:creationId xmlns="" xmlns:p14="http://schemas.microsoft.com/office/powerpoint/2010/main" val="136430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dirty="0"/>
          </a:p>
        </p:txBody>
      </p:sp>
      <p:sp>
        <p:nvSpPr>
          <p:cNvPr id="8" name="Rectangle 5"/>
          <p:cNvSpPr>
            <a:spLocks noGrp="1" noChangeArrowheads="1"/>
          </p:cNvSpPr>
          <p:nvPr>
            <p:ph type="ftr" sz="quarter" idx="11"/>
          </p:nvPr>
        </p:nvSpPr>
        <p:spPr>
          <a:ln/>
        </p:spPr>
        <p:txBody>
          <a:bodyPr/>
          <a:lstStyle>
            <a:lvl1pPr>
              <a:defRPr/>
            </a:lvl1pPr>
          </a:lstStyle>
          <a:p>
            <a:pPr>
              <a:defRPr/>
            </a:pPr>
            <a:r>
              <a:rPr lang="fr-FR"/>
              <a:t>‹N°›</a:t>
            </a:r>
            <a:endParaRPr lang="fr-FR" dirty="0"/>
          </a:p>
        </p:txBody>
      </p:sp>
      <p:sp>
        <p:nvSpPr>
          <p:cNvPr id="9" name="Rectangle 6"/>
          <p:cNvSpPr>
            <a:spLocks noGrp="1" noChangeArrowheads="1"/>
          </p:cNvSpPr>
          <p:nvPr>
            <p:ph type="sldNum" sz="quarter" idx="12"/>
          </p:nvPr>
        </p:nvSpPr>
        <p:spPr>
          <a:ln/>
        </p:spPr>
        <p:txBody>
          <a:bodyPr/>
          <a:lstStyle>
            <a:lvl1pPr>
              <a:defRPr/>
            </a:lvl1pPr>
          </a:lstStyle>
          <a:p>
            <a:pPr>
              <a:defRPr/>
            </a:pPr>
            <a:fld id="{EE8B9883-D821-4019-AA24-A6E8B59A7A6C}" type="slidenum">
              <a:rPr lang="fr-FR"/>
              <a:pPr>
                <a:defRPr/>
              </a:pPr>
              <a:t>‹N°›</a:t>
            </a:fld>
            <a:endParaRPr lang="fr-FR" dirty="0"/>
          </a:p>
        </p:txBody>
      </p:sp>
    </p:spTree>
    <p:extLst>
      <p:ext uri="{BB962C8B-B14F-4D97-AF65-F5344CB8AC3E}">
        <p14:creationId xmlns="" xmlns:p14="http://schemas.microsoft.com/office/powerpoint/2010/main" val="29884191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endParaRPr lang="fr-FR" dirty="0"/>
          </a:p>
        </p:txBody>
      </p:sp>
      <p:sp>
        <p:nvSpPr>
          <p:cNvPr id="8" name="Espace réservé du pied de page 4"/>
          <p:cNvSpPr>
            <a:spLocks noGrp="1"/>
          </p:cNvSpPr>
          <p:nvPr>
            <p:ph type="ftr" sz="quarter" idx="11"/>
          </p:nvPr>
        </p:nvSpPr>
        <p:spPr/>
        <p:txBody>
          <a:bodyPr/>
          <a:lstStyle>
            <a:lvl1pPr>
              <a:defRPr/>
            </a:lvl1pPr>
          </a:lstStyle>
          <a:p>
            <a:pPr>
              <a:defRPr/>
            </a:pPr>
            <a:r>
              <a:rPr lang="fr-FR"/>
              <a:t>‹N°›</a:t>
            </a:r>
            <a:endParaRPr lang="fr-FR" dirty="0"/>
          </a:p>
        </p:txBody>
      </p:sp>
      <p:sp>
        <p:nvSpPr>
          <p:cNvPr id="9" name="Espace réservé du numéro de diapositive 5"/>
          <p:cNvSpPr>
            <a:spLocks noGrp="1"/>
          </p:cNvSpPr>
          <p:nvPr>
            <p:ph type="sldNum" sz="quarter" idx="12"/>
          </p:nvPr>
        </p:nvSpPr>
        <p:spPr/>
        <p:txBody>
          <a:bodyPr/>
          <a:lstStyle>
            <a:lvl1pPr>
              <a:defRPr/>
            </a:lvl1pPr>
          </a:lstStyle>
          <a:p>
            <a:pPr>
              <a:defRPr/>
            </a:pPr>
            <a:fld id="{F86D6C5A-9D98-4082-B69C-23198E3A5093}" type="slidenum">
              <a:rPr lang="fr-FR"/>
              <a:pPr>
                <a:defRPr/>
              </a:pPr>
              <a:t>‹N°›</a:t>
            </a:fld>
            <a:endParaRPr lang="fr-FR" dirty="0"/>
          </a:p>
        </p:txBody>
      </p:sp>
    </p:spTree>
    <p:extLst>
      <p:ext uri="{BB962C8B-B14F-4D97-AF65-F5344CB8AC3E}">
        <p14:creationId xmlns="" xmlns:p14="http://schemas.microsoft.com/office/powerpoint/2010/main" val="20058172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endParaRPr lang="fr-FR" dirty="0"/>
          </a:p>
        </p:txBody>
      </p:sp>
      <p:sp>
        <p:nvSpPr>
          <p:cNvPr id="4" name="Espace réservé du pied de page 4"/>
          <p:cNvSpPr>
            <a:spLocks noGrp="1"/>
          </p:cNvSpPr>
          <p:nvPr>
            <p:ph type="ftr" sz="quarter" idx="11"/>
          </p:nvPr>
        </p:nvSpPr>
        <p:spPr/>
        <p:txBody>
          <a:bodyPr/>
          <a:lstStyle>
            <a:lvl1pPr>
              <a:defRPr/>
            </a:lvl1pPr>
          </a:lstStyle>
          <a:p>
            <a:pPr>
              <a:defRPr/>
            </a:pPr>
            <a:r>
              <a:rPr lang="fr-FR"/>
              <a:t>‹N°›</a:t>
            </a:r>
            <a:endParaRPr lang="fr-FR" dirty="0"/>
          </a:p>
        </p:txBody>
      </p:sp>
      <p:sp>
        <p:nvSpPr>
          <p:cNvPr id="5" name="Espace réservé du numéro de diapositive 5"/>
          <p:cNvSpPr>
            <a:spLocks noGrp="1"/>
          </p:cNvSpPr>
          <p:nvPr>
            <p:ph type="sldNum" sz="quarter" idx="12"/>
          </p:nvPr>
        </p:nvSpPr>
        <p:spPr/>
        <p:txBody>
          <a:bodyPr/>
          <a:lstStyle>
            <a:lvl1pPr>
              <a:defRPr/>
            </a:lvl1pPr>
          </a:lstStyle>
          <a:p>
            <a:pPr>
              <a:defRPr/>
            </a:pPr>
            <a:fld id="{38F86A19-4FA1-4EF8-A071-B375A62E4080}" type="slidenum">
              <a:rPr lang="fr-FR"/>
              <a:pPr>
                <a:defRPr/>
              </a:pPr>
              <a:t>‹N°›</a:t>
            </a:fld>
            <a:endParaRPr lang="fr-FR" dirty="0"/>
          </a:p>
        </p:txBody>
      </p:sp>
    </p:spTree>
    <p:extLst>
      <p:ext uri="{BB962C8B-B14F-4D97-AF65-F5344CB8AC3E}">
        <p14:creationId xmlns="" xmlns:p14="http://schemas.microsoft.com/office/powerpoint/2010/main" val="12667212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dirty="0"/>
          </a:p>
        </p:txBody>
      </p:sp>
      <p:sp>
        <p:nvSpPr>
          <p:cNvPr id="3" name="Espace réservé du pied de page 4"/>
          <p:cNvSpPr>
            <a:spLocks noGrp="1"/>
          </p:cNvSpPr>
          <p:nvPr>
            <p:ph type="ftr" sz="quarter" idx="11"/>
          </p:nvPr>
        </p:nvSpPr>
        <p:spPr/>
        <p:txBody>
          <a:bodyPr/>
          <a:lstStyle>
            <a:lvl1pPr>
              <a:defRPr/>
            </a:lvl1pPr>
          </a:lstStyle>
          <a:p>
            <a:pPr>
              <a:defRPr/>
            </a:pPr>
            <a:r>
              <a:rPr lang="fr-FR"/>
              <a:t>‹N°›</a:t>
            </a:r>
            <a:endParaRPr lang="fr-FR" dirty="0"/>
          </a:p>
        </p:txBody>
      </p:sp>
      <p:sp>
        <p:nvSpPr>
          <p:cNvPr id="4" name="Espace réservé du numéro de diapositive 5"/>
          <p:cNvSpPr>
            <a:spLocks noGrp="1"/>
          </p:cNvSpPr>
          <p:nvPr>
            <p:ph type="sldNum" sz="quarter" idx="12"/>
          </p:nvPr>
        </p:nvSpPr>
        <p:spPr/>
        <p:txBody>
          <a:bodyPr/>
          <a:lstStyle>
            <a:lvl1pPr>
              <a:defRPr/>
            </a:lvl1pPr>
          </a:lstStyle>
          <a:p>
            <a:pPr>
              <a:defRPr/>
            </a:pPr>
            <a:fld id="{32CDBCAB-B26B-4D81-845E-7C1CBF3FA014}" type="slidenum">
              <a:rPr lang="fr-FR"/>
              <a:pPr>
                <a:defRPr/>
              </a:pPr>
              <a:t>‹N°›</a:t>
            </a:fld>
            <a:endParaRPr lang="fr-FR" dirty="0"/>
          </a:p>
        </p:txBody>
      </p:sp>
    </p:spTree>
    <p:extLst>
      <p:ext uri="{BB962C8B-B14F-4D97-AF65-F5344CB8AC3E}">
        <p14:creationId xmlns="" xmlns:p14="http://schemas.microsoft.com/office/powerpoint/2010/main" val="18122937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dirty="0"/>
          </a:p>
        </p:txBody>
      </p:sp>
      <p:sp>
        <p:nvSpPr>
          <p:cNvPr id="6" name="Espace réservé du pied de page 4"/>
          <p:cNvSpPr>
            <a:spLocks noGrp="1"/>
          </p:cNvSpPr>
          <p:nvPr>
            <p:ph type="ftr" sz="quarter" idx="11"/>
          </p:nvPr>
        </p:nvSpPr>
        <p:spPr/>
        <p:txBody>
          <a:bodyPr/>
          <a:lstStyle>
            <a:lvl1pPr>
              <a:defRPr/>
            </a:lvl1pPr>
          </a:lstStyle>
          <a:p>
            <a:pPr>
              <a:defRPr/>
            </a:pPr>
            <a:r>
              <a:rPr lang="fr-FR"/>
              <a:t>‹N°›</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BAD9513E-309F-479C-B9F2-928E6F8AB2A4}" type="slidenum">
              <a:rPr lang="fr-FR"/>
              <a:pPr>
                <a:defRPr/>
              </a:pPr>
              <a:t>‹N°›</a:t>
            </a:fld>
            <a:endParaRPr lang="fr-FR" dirty="0"/>
          </a:p>
        </p:txBody>
      </p:sp>
    </p:spTree>
    <p:extLst>
      <p:ext uri="{BB962C8B-B14F-4D97-AF65-F5344CB8AC3E}">
        <p14:creationId xmlns="" xmlns:p14="http://schemas.microsoft.com/office/powerpoint/2010/main" val="29804342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dirty="0"/>
          </a:p>
        </p:txBody>
      </p:sp>
      <p:sp>
        <p:nvSpPr>
          <p:cNvPr id="6" name="Espace réservé du pied de page 4"/>
          <p:cNvSpPr>
            <a:spLocks noGrp="1"/>
          </p:cNvSpPr>
          <p:nvPr>
            <p:ph type="ftr" sz="quarter" idx="11"/>
          </p:nvPr>
        </p:nvSpPr>
        <p:spPr/>
        <p:txBody>
          <a:bodyPr/>
          <a:lstStyle>
            <a:lvl1pPr>
              <a:defRPr/>
            </a:lvl1pPr>
          </a:lstStyle>
          <a:p>
            <a:pPr>
              <a:defRPr/>
            </a:pPr>
            <a:r>
              <a:rPr lang="fr-FR"/>
              <a:t>‹N°›</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04473C52-991F-4918-AFB0-3247B82E635F}" type="slidenum">
              <a:rPr lang="fr-FR"/>
              <a:pPr>
                <a:defRPr/>
              </a:pPr>
              <a:t>‹N°›</a:t>
            </a:fld>
            <a:endParaRPr lang="fr-FR" dirty="0"/>
          </a:p>
        </p:txBody>
      </p:sp>
    </p:spTree>
    <p:extLst>
      <p:ext uri="{BB962C8B-B14F-4D97-AF65-F5344CB8AC3E}">
        <p14:creationId xmlns="" xmlns:p14="http://schemas.microsoft.com/office/powerpoint/2010/main" val="3825315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a:t>‹N°›</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6B038B0E-0812-430F-AEC1-F653E2F8AC58}" type="slidenum">
              <a:rPr lang="fr-FR"/>
              <a:pPr>
                <a:defRPr/>
              </a:pPr>
              <a:t>‹N°›</a:t>
            </a:fld>
            <a:endParaRPr lang="fr-FR" dirty="0"/>
          </a:p>
        </p:txBody>
      </p:sp>
    </p:spTree>
    <p:extLst>
      <p:ext uri="{BB962C8B-B14F-4D97-AF65-F5344CB8AC3E}">
        <p14:creationId xmlns="" xmlns:p14="http://schemas.microsoft.com/office/powerpoint/2010/main" val="4070126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a:t>‹N°›</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39FDD447-85D4-4556-9342-B5FBC04F01A2}" type="slidenum">
              <a:rPr lang="fr-FR"/>
              <a:pPr>
                <a:defRPr/>
              </a:pPr>
              <a:t>‹N°›</a:t>
            </a:fld>
            <a:endParaRPr lang="fr-FR" dirty="0"/>
          </a:p>
        </p:txBody>
      </p:sp>
    </p:spTree>
    <p:extLst>
      <p:ext uri="{BB962C8B-B14F-4D97-AF65-F5344CB8AC3E}">
        <p14:creationId xmlns="" xmlns:p14="http://schemas.microsoft.com/office/powerpoint/2010/main" val="19870639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Rectangle 2"/>
          <p:cNvSpPr>
            <a:spLocks noGrp="1" noChangeArrowheads="1"/>
          </p:cNvSpPr>
          <p:nvPr>
            <p:ph type="dt" sz="half" idx="10"/>
          </p:nvPr>
        </p:nvSpPr>
        <p:spPr>
          <a:ln/>
        </p:spPr>
        <p:txBody>
          <a:bodyPr/>
          <a:lstStyle>
            <a:lvl1pPr>
              <a:defRPr/>
            </a:lvl1pPr>
          </a:lstStyle>
          <a:p>
            <a:pPr>
              <a:defRPr/>
            </a:pPr>
            <a:endParaRPr lang="fr-FR" dirty="0"/>
          </a:p>
        </p:txBody>
      </p:sp>
      <p:sp>
        <p:nvSpPr>
          <p:cNvPr id="5" name="Rectangle 3"/>
          <p:cNvSpPr>
            <a:spLocks noGrp="1" noChangeArrowheads="1"/>
          </p:cNvSpPr>
          <p:nvPr>
            <p:ph type="ftr" sz="quarter" idx="11"/>
          </p:nvPr>
        </p:nvSpPr>
        <p:spPr>
          <a:ln/>
        </p:spPr>
        <p:txBody>
          <a:bodyPr/>
          <a:lstStyle>
            <a:lvl1pPr>
              <a:defRPr/>
            </a:lvl1pPr>
          </a:lstStyle>
          <a:p>
            <a:pPr>
              <a:defRPr/>
            </a:pPr>
            <a:r>
              <a:rPr lang="fr-FR"/>
              <a:t>‹N°›</a:t>
            </a:r>
            <a:endParaRPr lang="fr-FR" dirty="0"/>
          </a:p>
        </p:txBody>
      </p:sp>
    </p:spTree>
    <p:extLst>
      <p:ext uri="{BB962C8B-B14F-4D97-AF65-F5344CB8AC3E}">
        <p14:creationId xmlns="" xmlns:p14="http://schemas.microsoft.com/office/powerpoint/2010/main" val="35236443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2" name="Picture 8" descr="Fond 1"/>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22225" y="0"/>
            <a:ext cx="9166225" cy="7056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dt" sz="half" idx="10"/>
          </p:nvPr>
        </p:nvSpPr>
        <p:spPr/>
        <p:txBody>
          <a:bodyPr/>
          <a:lstStyle>
            <a:lvl1pPr>
              <a:defRPr/>
            </a:lvl1pPr>
          </a:lstStyle>
          <a:p>
            <a:pPr>
              <a:defRPr/>
            </a:pPr>
            <a:endParaRPr lang="fr-FR" dirty="0"/>
          </a:p>
        </p:txBody>
      </p:sp>
      <p:sp>
        <p:nvSpPr>
          <p:cNvPr id="4" name="Rectangle 3"/>
          <p:cNvSpPr>
            <a:spLocks noGrp="1" noChangeArrowheads="1"/>
          </p:cNvSpPr>
          <p:nvPr>
            <p:ph type="ftr" sz="quarter" idx="11"/>
          </p:nvPr>
        </p:nvSpPr>
        <p:spPr/>
        <p:txBody>
          <a:bodyPr/>
          <a:lstStyle>
            <a:lvl1pPr>
              <a:defRPr/>
            </a:lvl1pPr>
          </a:lstStyle>
          <a:p>
            <a:pPr>
              <a:defRPr/>
            </a:pPr>
            <a:r>
              <a:rPr lang="fr-FR"/>
              <a:t>‹N°›</a:t>
            </a:r>
            <a:endParaRPr lang="fr-FR" dirty="0"/>
          </a:p>
        </p:txBody>
      </p:sp>
    </p:spTree>
    <p:extLst>
      <p:ext uri="{BB962C8B-B14F-4D97-AF65-F5344CB8AC3E}">
        <p14:creationId xmlns="" xmlns:p14="http://schemas.microsoft.com/office/powerpoint/2010/main" val="23389506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2"/>
          <p:cNvSpPr>
            <a:spLocks noGrp="1" noChangeArrowheads="1"/>
          </p:cNvSpPr>
          <p:nvPr>
            <p:ph type="dt" sz="half" idx="10"/>
          </p:nvPr>
        </p:nvSpPr>
        <p:spPr>
          <a:ln/>
        </p:spPr>
        <p:txBody>
          <a:bodyPr/>
          <a:lstStyle>
            <a:lvl1pPr>
              <a:defRPr/>
            </a:lvl1pPr>
          </a:lstStyle>
          <a:p>
            <a:pPr>
              <a:defRPr/>
            </a:pPr>
            <a:endParaRPr lang="fr-FR" dirty="0"/>
          </a:p>
        </p:txBody>
      </p:sp>
      <p:sp>
        <p:nvSpPr>
          <p:cNvPr id="5" name="Rectangle 3"/>
          <p:cNvSpPr>
            <a:spLocks noGrp="1" noChangeArrowheads="1"/>
          </p:cNvSpPr>
          <p:nvPr>
            <p:ph type="ftr" sz="quarter" idx="11"/>
          </p:nvPr>
        </p:nvSpPr>
        <p:spPr>
          <a:ln/>
        </p:spPr>
        <p:txBody>
          <a:bodyPr/>
          <a:lstStyle>
            <a:lvl1pPr>
              <a:defRPr/>
            </a:lvl1pPr>
          </a:lstStyle>
          <a:p>
            <a:pPr>
              <a:defRPr/>
            </a:pPr>
            <a:r>
              <a:rPr lang="fr-FR"/>
              <a:t>‹N°›</a:t>
            </a:r>
            <a:endParaRPr lang="fr-FR" dirty="0"/>
          </a:p>
        </p:txBody>
      </p:sp>
    </p:spTree>
    <p:extLst>
      <p:ext uri="{BB962C8B-B14F-4D97-AF65-F5344CB8AC3E}">
        <p14:creationId xmlns="" xmlns:p14="http://schemas.microsoft.com/office/powerpoint/2010/main" val="2603876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dirty="0"/>
          </a:p>
        </p:txBody>
      </p:sp>
      <p:sp>
        <p:nvSpPr>
          <p:cNvPr id="4" name="Rectangle 5"/>
          <p:cNvSpPr>
            <a:spLocks noGrp="1" noChangeArrowheads="1"/>
          </p:cNvSpPr>
          <p:nvPr>
            <p:ph type="ftr" sz="quarter" idx="11"/>
          </p:nvPr>
        </p:nvSpPr>
        <p:spPr>
          <a:ln/>
        </p:spPr>
        <p:txBody>
          <a:bodyPr/>
          <a:lstStyle>
            <a:lvl1pPr>
              <a:defRPr/>
            </a:lvl1pPr>
          </a:lstStyle>
          <a:p>
            <a:pPr>
              <a:defRPr/>
            </a:pPr>
            <a:r>
              <a:rPr lang="fr-FR"/>
              <a:t>‹N°›</a:t>
            </a:r>
            <a:endParaRPr lang="fr-FR" dirty="0"/>
          </a:p>
        </p:txBody>
      </p:sp>
      <p:sp>
        <p:nvSpPr>
          <p:cNvPr id="5" name="Rectangle 6"/>
          <p:cNvSpPr>
            <a:spLocks noGrp="1" noChangeArrowheads="1"/>
          </p:cNvSpPr>
          <p:nvPr>
            <p:ph type="sldNum" sz="quarter" idx="12"/>
          </p:nvPr>
        </p:nvSpPr>
        <p:spPr>
          <a:ln/>
        </p:spPr>
        <p:txBody>
          <a:bodyPr/>
          <a:lstStyle>
            <a:lvl1pPr>
              <a:defRPr/>
            </a:lvl1pPr>
          </a:lstStyle>
          <a:p>
            <a:pPr>
              <a:defRPr/>
            </a:pPr>
            <a:fld id="{3EA0E409-2B35-4940-9555-C738DC5A9864}" type="slidenum">
              <a:rPr lang="fr-FR"/>
              <a:pPr>
                <a:defRPr/>
              </a:pPr>
              <a:t>‹N°›</a:t>
            </a:fld>
            <a:endParaRPr lang="fr-FR" dirty="0"/>
          </a:p>
        </p:txBody>
      </p:sp>
    </p:spTree>
    <p:extLst>
      <p:ext uri="{BB962C8B-B14F-4D97-AF65-F5344CB8AC3E}">
        <p14:creationId xmlns="" xmlns:p14="http://schemas.microsoft.com/office/powerpoint/2010/main" val="10161057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68313" y="2060575"/>
            <a:ext cx="4038600" cy="287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59313" y="2060575"/>
            <a:ext cx="4038600" cy="287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2"/>
          <p:cNvSpPr>
            <a:spLocks noGrp="1" noChangeArrowheads="1"/>
          </p:cNvSpPr>
          <p:nvPr>
            <p:ph type="dt" sz="half" idx="10"/>
          </p:nvPr>
        </p:nvSpPr>
        <p:spPr>
          <a:ln/>
        </p:spPr>
        <p:txBody>
          <a:bodyPr/>
          <a:lstStyle>
            <a:lvl1pPr>
              <a:defRPr/>
            </a:lvl1pPr>
          </a:lstStyle>
          <a:p>
            <a:pPr>
              <a:defRPr/>
            </a:pPr>
            <a:endParaRPr lang="fr-FR" dirty="0"/>
          </a:p>
        </p:txBody>
      </p:sp>
      <p:sp>
        <p:nvSpPr>
          <p:cNvPr id="6" name="Rectangle 3"/>
          <p:cNvSpPr>
            <a:spLocks noGrp="1" noChangeArrowheads="1"/>
          </p:cNvSpPr>
          <p:nvPr>
            <p:ph type="ftr" sz="quarter" idx="11"/>
          </p:nvPr>
        </p:nvSpPr>
        <p:spPr>
          <a:ln/>
        </p:spPr>
        <p:txBody>
          <a:bodyPr/>
          <a:lstStyle>
            <a:lvl1pPr>
              <a:defRPr/>
            </a:lvl1pPr>
          </a:lstStyle>
          <a:p>
            <a:pPr>
              <a:defRPr/>
            </a:pPr>
            <a:r>
              <a:rPr lang="fr-FR"/>
              <a:t>‹N°›</a:t>
            </a:r>
            <a:endParaRPr lang="fr-FR" dirty="0"/>
          </a:p>
        </p:txBody>
      </p:sp>
    </p:spTree>
    <p:extLst>
      <p:ext uri="{BB962C8B-B14F-4D97-AF65-F5344CB8AC3E}">
        <p14:creationId xmlns="" xmlns:p14="http://schemas.microsoft.com/office/powerpoint/2010/main" val="30826050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2"/>
          <p:cNvSpPr>
            <a:spLocks noGrp="1" noChangeArrowheads="1"/>
          </p:cNvSpPr>
          <p:nvPr>
            <p:ph type="dt" sz="half" idx="10"/>
          </p:nvPr>
        </p:nvSpPr>
        <p:spPr>
          <a:ln/>
        </p:spPr>
        <p:txBody>
          <a:bodyPr/>
          <a:lstStyle>
            <a:lvl1pPr>
              <a:defRPr/>
            </a:lvl1pPr>
          </a:lstStyle>
          <a:p>
            <a:pPr>
              <a:defRPr/>
            </a:pPr>
            <a:endParaRPr lang="fr-FR" dirty="0"/>
          </a:p>
        </p:txBody>
      </p:sp>
      <p:sp>
        <p:nvSpPr>
          <p:cNvPr id="8" name="Rectangle 3"/>
          <p:cNvSpPr>
            <a:spLocks noGrp="1" noChangeArrowheads="1"/>
          </p:cNvSpPr>
          <p:nvPr>
            <p:ph type="ftr" sz="quarter" idx="11"/>
          </p:nvPr>
        </p:nvSpPr>
        <p:spPr>
          <a:ln/>
        </p:spPr>
        <p:txBody>
          <a:bodyPr/>
          <a:lstStyle>
            <a:lvl1pPr>
              <a:defRPr/>
            </a:lvl1pPr>
          </a:lstStyle>
          <a:p>
            <a:pPr>
              <a:defRPr/>
            </a:pPr>
            <a:r>
              <a:rPr lang="fr-FR"/>
              <a:t>‹N°›</a:t>
            </a:r>
            <a:endParaRPr lang="fr-FR" dirty="0"/>
          </a:p>
        </p:txBody>
      </p:sp>
    </p:spTree>
    <p:extLst>
      <p:ext uri="{BB962C8B-B14F-4D97-AF65-F5344CB8AC3E}">
        <p14:creationId xmlns="" xmlns:p14="http://schemas.microsoft.com/office/powerpoint/2010/main" val="26054380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03648" y="260648"/>
            <a:ext cx="8229600" cy="1143000"/>
          </a:xfrm>
          <a:prstGeom prst="rect">
            <a:avLst/>
          </a:prstGeom>
        </p:spPr>
        <p:txBody>
          <a:bodyPr/>
          <a:lstStyle/>
          <a:p>
            <a:r>
              <a:rPr lang="fr-FR"/>
              <a:t>Modifiez le style du titre</a:t>
            </a:r>
          </a:p>
        </p:txBody>
      </p:sp>
      <p:sp>
        <p:nvSpPr>
          <p:cNvPr id="3" name="Rectangle 2"/>
          <p:cNvSpPr>
            <a:spLocks noGrp="1" noChangeArrowheads="1"/>
          </p:cNvSpPr>
          <p:nvPr>
            <p:ph type="dt" sz="half" idx="10"/>
          </p:nvPr>
        </p:nvSpPr>
        <p:spPr>
          <a:ln/>
        </p:spPr>
        <p:txBody>
          <a:bodyPr/>
          <a:lstStyle>
            <a:lvl1pPr>
              <a:defRPr/>
            </a:lvl1pPr>
          </a:lstStyle>
          <a:p>
            <a:pPr>
              <a:defRPr/>
            </a:pPr>
            <a:endParaRPr lang="fr-FR" dirty="0"/>
          </a:p>
        </p:txBody>
      </p:sp>
      <p:sp>
        <p:nvSpPr>
          <p:cNvPr id="4" name="Rectangle 3"/>
          <p:cNvSpPr>
            <a:spLocks noGrp="1" noChangeArrowheads="1"/>
          </p:cNvSpPr>
          <p:nvPr>
            <p:ph type="ftr" sz="quarter" idx="11"/>
          </p:nvPr>
        </p:nvSpPr>
        <p:spPr>
          <a:ln/>
        </p:spPr>
        <p:txBody>
          <a:bodyPr/>
          <a:lstStyle>
            <a:lvl1pPr>
              <a:defRPr/>
            </a:lvl1pPr>
          </a:lstStyle>
          <a:p>
            <a:pPr>
              <a:defRPr/>
            </a:pPr>
            <a:r>
              <a:rPr lang="fr-FR"/>
              <a:t>‹N°›</a:t>
            </a:r>
            <a:endParaRPr lang="fr-FR" dirty="0"/>
          </a:p>
        </p:txBody>
      </p:sp>
    </p:spTree>
    <p:extLst>
      <p:ext uri="{BB962C8B-B14F-4D97-AF65-F5344CB8AC3E}">
        <p14:creationId xmlns="" xmlns:p14="http://schemas.microsoft.com/office/powerpoint/2010/main" val="26116769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fr-FR" dirty="0"/>
          </a:p>
        </p:txBody>
      </p:sp>
      <p:sp>
        <p:nvSpPr>
          <p:cNvPr id="3" name="Rectangle 3"/>
          <p:cNvSpPr>
            <a:spLocks noGrp="1" noChangeArrowheads="1"/>
          </p:cNvSpPr>
          <p:nvPr>
            <p:ph type="ftr" sz="quarter" idx="11"/>
          </p:nvPr>
        </p:nvSpPr>
        <p:spPr>
          <a:ln/>
        </p:spPr>
        <p:txBody>
          <a:bodyPr/>
          <a:lstStyle>
            <a:lvl1pPr>
              <a:defRPr/>
            </a:lvl1pPr>
          </a:lstStyle>
          <a:p>
            <a:pPr>
              <a:defRPr/>
            </a:pPr>
            <a:r>
              <a:rPr lang="fr-FR"/>
              <a:t>‹N°›</a:t>
            </a:r>
            <a:endParaRPr lang="fr-FR" dirty="0"/>
          </a:p>
        </p:txBody>
      </p:sp>
    </p:spTree>
    <p:extLst>
      <p:ext uri="{BB962C8B-B14F-4D97-AF65-F5344CB8AC3E}">
        <p14:creationId xmlns="" xmlns:p14="http://schemas.microsoft.com/office/powerpoint/2010/main" val="16935353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2"/>
          <p:cNvSpPr>
            <a:spLocks noGrp="1" noChangeArrowheads="1"/>
          </p:cNvSpPr>
          <p:nvPr>
            <p:ph type="dt" sz="half" idx="10"/>
          </p:nvPr>
        </p:nvSpPr>
        <p:spPr>
          <a:ln/>
        </p:spPr>
        <p:txBody>
          <a:bodyPr/>
          <a:lstStyle>
            <a:lvl1pPr>
              <a:defRPr/>
            </a:lvl1pPr>
          </a:lstStyle>
          <a:p>
            <a:pPr>
              <a:defRPr/>
            </a:pPr>
            <a:endParaRPr lang="fr-FR" dirty="0"/>
          </a:p>
        </p:txBody>
      </p:sp>
      <p:sp>
        <p:nvSpPr>
          <p:cNvPr id="6" name="Rectangle 3"/>
          <p:cNvSpPr>
            <a:spLocks noGrp="1" noChangeArrowheads="1"/>
          </p:cNvSpPr>
          <p:nvPr>
            <p:ph type="ftr" sz="quarter" idx="11"/>
          </p:nvPr>
        </p:nvSpPr>
        <p:spPr>
          <a:ln/>
        </p:spPr>
        <p:txBody>
          <a:bodyPr/>
          <a:lstStyle>
            <a:lvl1pPr>
              <a:defRPr/>
            </a:lvl1pPr>
          </a:lstStyle>
          <a:p>
            <a:pPr>
              <a:defRPr/>
            </a:pPr>
            <a:r>
              <a:rPr lang="fr-FR"/>
              <a:t>‹N°›</a:t>
            </a:r>
            <a:endParaRPr lang="fr-FR" dirty="0"/>
          </a:p>
        </p:txBody>
      </p:sp>
    </p:spTree>
    <p:extLst>
      <p:ext uri="{BB962C8B-B14F-4D97-AF65-F5344CB8AC3E}">
        <p14:creationId xmlns="" xmlns:p14="http://schemas.microsoft.com/office/powerpoint/2010/main" val="16474712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2"/>
          <p:cNvSpPr>
            <a:spLocks noGrp="1" noChangeArrowheads="1"/>
          </p:cNvSpPr>
          <p:nvPr>
            <p:ph type="dt" sz="half" idx="10"/>
          </p:nvPr>
        </p:nvSpPr>
        <p:spPr>
          <a:ln/>
        </p:spPr>
        <p:txBody>
          <a:bodyPr/>
          <a:lstStyle>
            <a:lvl1pPr>
              <a:defRPr/>
            </a:lvl1pPr>
          </a:lstStyle>
          <a:p>
            <a:pPr>
              <a:defRPr/>
            </a:pPr>
            <a:endParaRPr lang="fr-FR" dirty="0"/>
          </a:p>
        </p:txBody>
      </p:sp>
      <p:sp>
        <p:nvSpPr>
          <p:cNvPr id="6" name="Rectangle 3"/>
          <p:cNvSpPr>
            <a:spLocks noGrp="1" noChangeArrowheads="1"/>
          </p:cNvSpPr>
          <p:nvPr>
            <p:ph type="ftr" sz="quarter" idx="11"/>
          </p:nvPr>
        </p:nvSpPr>
        <p:spPr>
          <a:ln/>
        </p:spPr>
        <p:txBody>
          <a:bodyPr/>
          <a:lstStyle>
            <a:lvl1pPr>
              <a:defRPr/>
            </a:lvl1pPr>
          </a:lstStyle>
          <a:p>
            <a:pPr>
              <a:defRPr/>
            </a:pPr>
            <a:r>
              <a:rPr lang="fr-FR"/>
              <a:t>‹N°›</a:t>
            </a:r>
            <a:endParaRPr lang="fr-FR" dirty="0"/>
          </a:p>
        </p:txBody>
      </p:sp>
    </p:spTree>
    <p:extLst>
      <p:ext uri="{BB962C8B-B14F-4D97-AF65-F5344CB8AC3E}">
        <p14:creationId xmlns="" xmlns:p14="http://schemas.microsoft.com/office/powerpoint/2010/main" val="5876746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p:cNvSpPr>
            <a:spLocks noGrp="1" noChangeArrowheads="1"/>
          </p:cNvSpPr>
          <p:nvPr>
            <p:ph type="dt" sz="half" idx="10"/>
          </p:nvPr>
        </p:nvSpPr>
        <p:spPr>
          <a:ln/>
        </p:spPr>
        <p:txBody>
          <a:bodyPr/>
          <a:lstStyle>
            <a:lvl1pPr>
              <a:defRPr/>
            </a:lvl1pPr>
          </a:lstStyle>
          <a:p>
            <a:pPr>
              <a:defRPr/>
            </a:pPr>
            <a:endParaRPr lang="fr-FR" dirty="0"/>
          </a:p>
        </p:txBody>
      </p:sp>
      <p:sp>
        <p:nvSpPr>
          <p:cNvPr id="5" name="Rectangle 3"/>
          <p:cNvSpPr>
            <a:spLocks noGrp="1" noChangeArrowheads="1"/>
          </p:cNvSpPr>
          <p:nvPr>
            <p:ph type="ftr" sz="quarter" idx="11"/>
          </p:nvPr>
        </p:nvSpPr>
        <p:spPr>
          <a:ln/>
        </p:spPr>
        <p:txBody>
          <a:bodyPr/>
          <a:lstStyle>
            <a:lvl1pPr>
              <a:defRPr/>
            </a:lvl1pPr>
          </a:lstStyle>
          <a:p>
            <a:pPr>
              <a:defRPr/>
            </a:pPr>
            <a:r>
              <a:rPr lang="fr-FR"/>
              <a:t>‹N°›</a:t>
            </a:r>
            <a:endParaRPr lang="fr-FR" dirty="0"/>
          </a:p>
        </p:txBody>
      </p:sp>
    </p:spTree>
    <p:extLst>
      <p:ext uri="{BB962C8B-B14F-4D97-AF65-F5344CB8AC3E}">
        <p14:creationId xmlns="" xmlns:p14="http://schemas.microsoft.com/office/powerpoint/2010/main" val="18428572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38925" y="274638"/>
            <a:ext cx="2058988" cy="4656137"/>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29325" cy="465613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p:cNvSpPr>
            <a:spLocks noGrp="1" noChangeArrowheads="1"/>
          </p:cNvSpPr>
          <p:nvPr>
            <p:ph type="dt" sz="half" idx="10"/>
          </p:nvPr>
        </p:nvSpPr>
        <p:spPr>
          <a:ln/>
        </p:spPr>
        <p:txBody>
          <a:bodyPr/>
          <a:lstStyle>
            <a:lvl1pPr>
              <a:defRPr/>
            </a:lvl1pPr>
          </a:lstStyle>
          <a:p>
            <a:pPr>
              <a:defRPr/>
            </a:pPr>
            <a:endParaRPr lang="fr-FR" dirty="0"/>
          </a:p>
        </p:txBody>
      </p:sp>
      <p:sp>
        <p:nvSpPr>
          <p:cNvPr id="5" name="Rectangle 3"/>
          <p:cNvSpPr>
            <a:spLocks noGrp="1" noChangeArrowheads="1"/>
          </p:cNvSpPr>
          <p:nvPr>
            <p:ph type="ftr" sz="quarter" idx="11"/>
          </p:nvPr>
        </p:nvSpPr>
        <p:spPr>
          <a:ln/>
        </p:spPr>
        <p:txBody>
          <a:bodyPr/>
          <a:lstStyle>
            <a:lvl1pPr>
              <a:defRPr/>
            </a:lvl1pPr>
          </a:lstStyle>
          <a:p>
            <a:pPr>
              <a:defRPr/>
            </a:pPr>
            <a:r>
              <a:rPr lang="fr-FR"/>
              <a:t>‹N°›</a:t>
            </a:r>
            <a:endParaRPr lang="fr-FR" dirty="0"/>
          </a:p>
        </p:txBody>
      </p:sp>
    </p:spTree>
    <p:extLst>
      <p:ext uri="{BB962C8B-B14F-4D97-AF65-F5344CB8AC3E}">
        <p14:creationId xmlns="" xmlns:p14="http://schemas.microsoft.com/office/powerpoint/2010/main" val="294945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pPr>
              <a:defRPr/>
            </a:pPr>
            <a:endParaRPr lang="fr-FR" dirty="0"/>
          </a:p>
        </p:txBody>
      </p:sp>
      <p:sp>
        <p:nvSpPr>
          <p:cNvPr id="5" name="Espace réservé du pied de page 4"/>
          <p:cNvSpPr>
            <a:spLocks noGrp="1"/>
          </p:cNvSpPr>
          <p:nvPr>
            <p:ph type="ftr" sz="quarter" idx="11"/>
          </p:nvPr>
        </p:nvSpPr>
        <p:spPr/>
        <p:txBody>
          <a:bodyPr/>
          <a:lstStyle/>
          <a:p>
            <a:pPr>
              <a:defRPr/>
            </a:pPr>
            <a:fld id="{B41E299D-F67E-41C6-BCC5-D52047F62944}" type="slidenum">
              <a:rPr lang="fr-FR" smtClean="0"/>
              <a:pPr>
                <a:defRPr/>
              </a:pPr>
              <a:t>‹N°›</a:t>
            </a:fld>
            <a:endParaRPr lang="fr-FR" dirty="0"/>
          </a:p>
        </p:txBody>
      </p:sp>
    </p:spTree>
    <p:extLst>
      <p:ext uri="{BB962C8B-B14F-4D97-AF65-F5344CB8AC3E}">
        <p14:creationId xmlns="" xmlns:p14="http://schemas.microsoft.com/office/powerpoint/2010/main" val="14355105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‹N°›</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22BE0BBD-ABDD-48DF-815F-0EB45B9DC84B}" type="slidenum">
              <a:rPr lang="fr-FR"/>
              <a:pPr>
                <a:defRPr/>
              </a:pPr>
              <a:t>‹N°›</a:t>
            </a:fld>
            <a:endParaRPr lang="fr-FR" dirty="0"/>
          </a:p>
        </p:txBody>
      </p:sp>
    </p:spTree>
    <p:extLst>
      <p:ext uri="{BB962C8B-B14F-4D97-AF65-F5344CB8AC3E}">
        <p14:creationId xmlns="" xmlns:p14="http://schemas.microsoft.com/office/powerpoint/2010/main" val="665670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dirty="0"/>
          </a:p>
        </p:txBody>
      </p:sp>
      <p:sp>
        <p:nvSpPr>
          <p:cNvPr id="3" name="Rectangle 5"/>
          <p:cNvSpPr>
            <a:spLocks noGrp="1" noChangeArrowheads="1"/>
          </p:cNvSpPr>
          <p:nvPr>
            <p:ph type="ftr" sz="quarter" idx="11"/>
          </p:nvPr>
        </p:nvSpPr>
        <p:spPr>
          <a:ln/>
        </p:spPr>
        <p:txBody>
          <a:bodyPr/>
          <a:lstStyle>
            <a:lvl1pPr>
              <a:defRPr/>
            </a:lvl1pPr>
          </a:lstStyle>
          <a:p>
            <a:pPr>
              <a:defRPr/>
            </a:pPr>
            <a:r>
              <a:rPr lang="fr-FR"/>
              <a:t>‹N°›</a:t>
            </a:r>
            <a:endParaRPr lang="fr-FR" dirty="0"/>
          </a:p>
        </p:txBody>
      </p:sp>
      <p:sp>
        <p:nvSpPr>
          <p:cNvPr id="4" name="Rectangle 6"/>
          <p:cNvSpPr>
            <a:spLocks noGrp="1" noChangeArrowheads="1"/>
          </p:cNvSpPr>
          <p:nvPr>
            <p:ph type="sldNum" sz="quarter" idx="12"/>
          </p:nvPr>
        </p:nvSpPr>
        <p:spPr>
          <a:ln/>
        </p:spPr>
        <p:txBody>
          <a:bodyPr/>
          <a:lstStyle>
            <a:lvl1pPr>
              <a:defRPr/>
            </a:lvl1pPr>
          </a:lstStyle>
          <a:p>
            <a:pPr>
              <a:defRPr/>
            </a:pPr>
            <a:fld id="{39D439A7-4761-486A-8BEC-11A484195848}" type="slidenum">
              <a:rPr lang="fr-FR"/>
              <a:pPr>
                <a:defRPr/>
              </a:pPr>
              <a:t>‹N°›</a:t>
            </a:fld>
            <a:endParaRPr lang="fr-FR" dirty="0"/>
          </a:p>
        </p:txBody>
      </p:sp>
    </p:spTree>
    <p:extLst>
      <p:ext uri="{BB962C8B-B14F-4D97-AF65-F5344CB8AC3E}">
        <p14:creationId xmlns="" xmlns:p14="http://schemas.microsoft.com/office/powerpoint/2010/main" val="11994978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‹N°›</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A12B3CCD-078B-4CB6-866D-EDAD21161CDA}" type="slidenum">
              <a:rPr lang="fr-FR"/>
              <a:pPr>
                <a:defRPr/>
              </a:pPr>
              <a:t>‹N°›</a:t>
            </a:fld>
            <a:endParaRPr lang="fr-FR" dirty="0"/>
          </a:p>
        </p:txBody>
      </p:sp>
    </p:spTree>
    <p:extLst>
      <p:ext uri="{BB962C8B-B14F-4D97-AF65-F5344CB8AC3E}">
        <p14:creationId xmlns="" xmlns:p14="http://schemas.microsoft.com/office/powerpoint/2010/main" val="15096617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‹N°›</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A9426A33-02CF-465F-8AB9-41AAE1B1B02D}" type="slidenum">
              <a:rPr lang="fr-FR"/>
              <a:pPr>
                <a:defRPr/>
              </a:pPr>
              <a:t>‹N°›</a:t>
            </a:fld>
            <a:endParaRPr lang="fr-FR" dirty="0"/>
          </a:p>
        </p:txBody>
      </p:sp>
    </p:spTree>
    <p:extLst>
      <p:ext uri="{BB962C8B-B14F-4D97-AF65-F5344CB8AC3E}">
        <p14:creationId xmlns="" xmlns:p14="http://schemas.microsoft.com/office/powerpoint/2010/main" val="16780525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pPr>
              <a:defRPr/>
            </a:pPr>
            <a:endParaRPr lang="fr-FR" dirty="0"/>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‹N°›</a:t>
            </a:r>
            <a:endParaRPr lang="fr-FR" dirty="0"/>
          </a:p>
        </p:txBody>
      </p:sp>
      <p:sp>
        <p:nvSpPr>
          <p:cNvPr id="7" name="Espace réservé du numéro de diapositive 6"/>
          <p:cNvSpPr>
            <a:spLocks noGrp="1"/>
          </p:cNvSpPr>
          <p:nvPr>
            <p:ph type="sldNum" sz="quarter" idx="12"/>
          </p:nvPr>
        </p:nvSpPr>
        <p:spPr/>
        <p:txBody>
          <a:bodyPr/>
          <a:lstStyle>
            <a:lvl1pPr>
              <a:defRPr/>
            </a:lvl1pPr>
          </a:lstStyle>
          <a:p>
            <a:pPr>
              <a:defRPr/>
            </a:pPr>
            <a:fld id="{23C443B6-2C7E-4A71-AD72-C018C0F6226F}" type="slidenum">
              <a:rPr lang="fr-FR"/>
              <a:pPr>
                <a:defRPr/>
              </a:pPr>
              <a:t>‹N°›</a:t>
            </a:fld>
            <a:endParaRPr lang="fr-FR" dirty="0"/>
          </a:p>
        </p:txBody>
      </p:sp>
    </p:spTree>
    <p:extLst>
      <p:ext uri="{BB962C8B-B14F-4D97-AF65-F5344CB8AC3E}">
        <p14:creationId xmlns="" xmlns:p14="http://schemas.microsoft.com/office/powerpoint/2010/main" val="8899066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pPr>
              <a:defRPr/>
            </a:pPr>
            <a:endParaRPr lang="fr-FR" dirty="0"/>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‹N°›</a:t>
            </a:r>
            <a:endParaRPr lang="fr-FR" dirty="0"/>
          </a:p>
        </p:txBody>
      </p:sp>
      <p:sp>
        <p:nvSpPr>
          <p:cNvPr id="9" name="Espace réservé du numéro de diapositive 8"/>
          <p:cNvSpPr>
            <a:spLocks noGrp="1"/>
          </p:cNvSpPr>
          <p:nvPr>
            <p:ph type="sldNum" sz="quarter" idx="12"/>
          </p:nvPr>
        </p:nvSpPr>
        <p:spPr/>
        <p:txBody>
          <a:bodyPr/>
          <a:lstStyle>
            <a:lvl1pPr>
              <a:defRPr/>
            </a:lvl1pPr>
          </a:lstStyle>
          <a:p>
            <a:pPr>
              <a:defRPr/>
            </a:pPr>
            <a:fld id="{9B751C86-1527-4954-95A7-DCA1262BB252}" type="slidenum">
              <a:rPr lang="fr-FR"/>
              <a:pPr>
                <a:defRPr/>
              </a:pPr>
              <a:t>‹N°›</a:t>
            </a:fld>
            <a:endParaRPr lang="fr-FR" dirty="0"/>
          </a:p>
        </p:txBody>
      </p:sp>
    </p:spTree>
    <p:extLst>
      <p:ext uri="{BB962C8B-B14F-4D97-AF65-F5344CB8AC3E}">
        <p14:creationId xmlns="" xmlns:p14="http://schemas.microsoft.com/office/powerpoint/2010/main" val="8344361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a:defRPr/>
            </a:lvl1pPr>
          </a:lstStyle>
          <a:p>
            <a:pPr>
              <a:defRPr/>
            </a:pPr>
            <a:endParaRPr lang="fr-FR" dirty="0"/>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‹N°›</a:t>
            </a:r>
            <a:endParaRPr lang="fr-FR" dirty="0"/>
          </a:p>
        </p:txBody>
      </p:sp>
      <p:sp>
        <p:nvSpPr>
          <p:cNvPr id="5" name="Espace réservé du numéro de diapositive 4"/>
          <p:cNvSpPr>
            <a:spLocks noGrp="1"/>
          </p:cNvSpPr>
          <p:nvPr>
            <p:ph type="sldNum" sz="quarter" idx="12"/>
          </p:nvPr>
        </p:nvSpPr>
        <p:spPr/>
        <p:txBody>
          <a:bodyPr/>
          <a:lstStyle>
            <a:lvl1pPr>
              <a:defRPr/>
            </a:lvl1pPr>
          </a:lstStyle>
          <a:p>
            <a:pPr>
              <a:defRPr/>
            </a:pPr>
            <a:fld id="{8B5E6E09-A18D-42DB-87E3-440C9845D398}" type="slidenum">
              <a:rPr lang="fr-FR"/>
              <a:pPr>
                <a:defRPr/>
              </a:pPr>
              <a:t>‹N°›</a:t>
            </a:fld>
            <a:endParaRPr lang="fr-FR" dirty="0"/>
          </a:p>
        </p:txBody>
      </p:sp>
    </p:spTree>
    <p:extLst>
      <p:ext uri="{BB962C8B-B14F-4D97-AF65-F5344CB8AC3E}">
        <p14:creationId xmlns="" xmlns:p14="http://schemas.microsoft.com/office/powerpoint/2010/main" val="9744059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endParaRPr lang="fr-FR" dirty="0"/>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‹N°›</a:t>
            </a:r>
            <a:endParaRPr lang="fr-FR" dirty="0"/>
          </a:p>
        </p:txBody>
      </p:sp>
      <p:sp>
        <p:nvSpPr>
          <p:cNvPr id="4" name="Espace réservé du numéro de diapositive 3"/>
          <p:cNvSpPr>
            <a:spLocks noGrp="1"/>
          </p:cNvSpPr>
          <p:nvPr>
            <p:ph type="sldNum" sz="quarter" idx="12"/>
          </p:nvPr>
        </p:nvSpPr>
        <p:spPr/>
        <p:txBody>
          <a:bodyPr/>
          <a:lstStyle>
            <a:lvl1pPr>
              <a:defRPr/>
            </a:lvl1pPr>
          </a:lstStyle>
          <a:p>
            <a:pPr>
              <a:defRPr/>
            </a:pPr>
            <a:fld id="{B5E2706B-BBCA-440E-8355-DC4E9AC9985B}" type="slidenum">
              <a:rPr lang="fr-FR"/>
              <a:pPr>
                <a:defRPr/>
              </a:pPr>
              <a:t>‹N°›</a:t>
            </a:fld>
            <a:endParaRPr lang="fr-FR" dirty="0"/>
          </a:p>
        </p:txBody>
      </p:sp>
    </p:spTree>
    <p:extLst>
      <p:ext uri="{BB962C8B-B14F-4D97-AF65-F5344CB8AC3E}">
        <p14:creationId xmlns="" xmlns:p14="http://schemas.microsoft.com/office/powerpoint/2010/main" val="9252222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pPr>
              <a:defRPr/>
            </a:pPr>
            <a:endParaRPr lang="fr-FR" dirty="0"/>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‹N°›</a:t>
            </a:r>
            <a:endParaRPr lang="fr-FR" dirty="0"/>
          </a:p>
        </p:txBody>
      </p:sp>
      <p:sp>
        <p:nvSpPr>
          <p:cNvPr id="7" name="Espace réservé du numéro de diapositive 6"/>
          <p:cNvSpPr>
            <a:spLocks noGrp="1"/>
          </p:cNvSpPr>
          <p:nvPr>
            <p:ph type="sldNum" sz="quarter" idx="12"/>
          </p:nvPr>
        </p:nvSpPr>
        <p:spPr/>
        <p:txBody>
          <a:bodyPr/>
          <a:lstStyle>
            <a:lvl1pPr>
              <a:defRPr/>
            </a:lvl1pPr>
          </a:lstStyle>
          <a:p>
            <a:pPr>
              <a:defRPr/>
            </a:pPr>
            <a:fld id="{30D69540-92C5-4DD5-BB64-EED0F491B014}" type="slidenum">
              <a:rPr lang="fr-FR"/>
              <a:pPr>
                <a:defRPr/>
              </a:pPr>
              <a:t>‹N°›</a:t>
            </a:fld>
            <a:endParaRPr lang="fr-FR" dirty="0"/>
          </a:p>
        </p:txBody>
      </p:sp>
    </p:spTree>
    <p:extLst>
      <p:ext uri="{BB962C8B-B14F-4D97-AF65-F5344CB8AC3E}">
        <p14:creationId xmlns="" xmlns:p14="http://schemas.microsoft.com/office/powerpoint/2010/main" val="21848856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pPr>
              <a:defRPr/>
            </a:pPr>
            <a:endParaRPr lang="fr-FR" dirty="0"/>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‹N°›</a:t>
            </a:r>
            <a:endParaRPr lang="fr-FR" dirty="0"/>
          </a:p>
        </p:txBody>
      </p:sp>
      <p:sp>
        <p:nvSpPr>
          <p:cNvPr id="7" name="Espace réservé du numéro de diapositive 6"/>
          <p:cNvSpPr>
            <a:spLocks noGrp="1"/>
          </p:cNvSpPr>
          <p:nvPr>
            <p:ph type="sldNum" sz="quarter" idx="12"/>
          </p:nvPr>
        </p:nvSpPr>
        <p:spPr/>
        <p:txBody>
          <a:bodyPr/>
          <a:lstStyle>
            <a:lvl1pPr>
              <a:defRPr/>
            </a:lvl1pPr>
          </a:lstStyle>
          <a:p>
            <a:pPr>
              <a:defRPr/>
            </a:pPr>
            <a:fld id="{AB1741CA-416E-41AD-9A6D-E56CE1681483}" type="slidenum">
              <a:rPr lang="fr-FR"/>
              <a:pPr>
                <a:defRPr/>
              </a:pPr>
              <a:t>‹N°›</a:t>
            </a:fld>
            <a:endParaRPr lang="fr-FR" dirty="0"/>
          </a:p>
        </p:txBody>
      </p:sp>
    </p:spTree>
    <p:extLst>
      <p:ext uri="{BB962C8B-B14F-4D97-AF65-F5344CB8AC3E}">
        <p14:creationId xmlns="" xmlns:p14="http://schemas.microsoft.com/office/powerpoint/2010/main" val="17103248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‹N°›</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64816AC1-38C7-4AB3-AA91-20AB92AA71C0}" type="slidenum">
              <a:rPr lang="fr-FR"/>
              <a:pPr>
                <a:defRPr/>
              </a:pPr>
              <a:t>‹N°›</a:t>
            </a:fld>
            <a:endParaRPr lang="fr-FR" dirty="0"/>
          </a:p>
        </p:txBody>
      </p:sp>
    </p:spTree>
    <p:extLst>
      <p:ext uri="{BB962C8B-B14F-4D97-AF65-F5344CB8AC3E}">
        <p14:creationId xmlns="" xmlns:p14="http://schemas.microsoft.com/office/powerpoint/2010/main" val="18377235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‹N°›</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3A4CF472-1F97-4161-A0F9-52D8D7E1B208}" type="slidenum">
              <a:rPr lang="fr-FR"/>
              <a:pPr>
                <a:defRPr/>
              </a:pPr>
              <a:t>‹N°›</a:t>
            </a:fld>
            <a:endParaRPr lang="fr-FR" dirty="0"/>
          </a:p>
        </p:txBody>
      </p:sp>
    </p:spTree>
    <p:extLst>
      <p:ext uri="{BB962C8B-B14F-4D97-AF65-F5344CB8AC3E}">
        <p14:creationId xmlns="" xmlns:p14="http://schemas.microsoft.com/office/powerpoint/2010/main" val="3301213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r>
              <a:rPr lang="fr-FR"/>
              <a:t>‹N°›</a:t>
            </a: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3A0D675D-4779-40D3-AD16-E01E46F26B10}" type="slidenum">
              <a:rPr lang="fr-FR"/>
              <a:pPr>
                <a:defRPr/>
              </a:pPr>
              <a:t>‹N°›</a:t>
            </a:fld>
            <a:endParaRPr lang="fr-FR" dirty="0"/>
          </a:p>
        </p:txBody>
      </p:sp>
    </p:spTree>
    <p:extLst>
      <p:ext uri="{BB962C8B-B14F-4D97-AF65-F5344CB8AC3E}">
        <p14:creationId xmlns="" xmlns:p14="http://schemas.microsoft.com/office/powerpoint/2010/main" val="2268863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endParaRPr lang="fr-FR" dirty="0"/>
          </a:p>
        </p:txBody>
      </p:sp>
      <p:sp>
        <p:nvSpPr>
          <p:cNvPr id="5" name="Espace réservé du pied de page 4"/>
          <p:cNvSpPr>
            <a:spLocks noGrp="1"/>
          </p:cNvSpPr>
          <p:nvPr>
            <p:ph type="ftr" sz="quarter" idx="11"/>
          </p:nvPr>
        </p:nvSpPr>
        <p:spPr>
          <a:xfrm>
            <a:off x="6084888" y="6457950"/>
            <a:ext cx="2895600" cy="365125"/>
          </a:xfrm>
          <a:prstGeom prst="rect">
            <a:avLst/>
          </a:prstGeom>
        </p:spPr>
        <p:txBody>
          <a:bodyPr/>
          <a:lstStyle>
            <a:lvl1pPr>
              <a:defRPr/>
            </a:lvl1pPr>
          </a:lstStyle>
          <a:p>
            <a:pPr>
              <a:defRPr/>
            </a:pPr>
            <a:r>
              <a:rPr lang="fr-FR"/>
              <a:t>‹N°›</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A1A1559C-D1D5-4630-B52C-F0F333FD11FA}" type="slidenum">
              <a:rPr lang="fr-FR"/>
              <a:pPr>
                <a:defRPr/>
              </a:pPr>
              <a:t>‹N°›</a:t>
            </a:fld>
            <a:endParaRPr lang="fr-FR" dirty="0"/>
          </a:p>
        </p:txBody>
      </p:sp>
    </p:spTree>
    <p:extLst>
      <p:ext uri="{BB962C8B-B14F-4D97-AF65-F5344CB8AC3E}">
        <p14:creationId xmlns="" xmlns:p14="http://schemas.microsoft.com/office/powerpoint/2010/main" val="24775764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dirty="0"/>
          </a:p>
        </p:txBody>
      </p:sp>
      <p:sp>
        <p:nvSpPr>
          <p:cNvPr id="5" name="Espace réservé du pied de page 4"/>
          <p:cNvSpPr>
            <a:spLocks noGrp="1"/>
          </p:cNvSpPr>
          <p:nvPr>
            <p:ph type="ftr" sz="quarter" idx="11"/>
          </p:nvPr>
        </p:nvSpPr>
        <p:spPr>
          <a:xfrm>
            <a:off x="6084888" y="6457950"/>
            <a:ext cx="2895600" cy="365125"/>
          </a:xfrm>
          <a:prstGeom prst="rect">
            <a:avLst/>
          </a:prstGeom>
        </p:spPr>
        <p:txBody>
          <a:bodyPr/>
          <a:lstStyle>
            <a:lvl1pPr>
              <a:defRPr/>
            </a:lvl1pPr>
          </a:lstStyle>
          <a:p>
            <a:pPr>
              <a:defRPr/>
            </a:pPr>
            <a:r>
              <a:rPr lang="fr-FR"/>
              <a:t>‹N°›</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80B36A5A-03B5-43AE-AD84-943311174EA7}" type="slidenum">
              <a:rPr lang="fr-FR"/>
              <a:pPr>
                <a:defRPr/>
              </a:pPr>
              <a:t>‹N°›</a:t>
            </a:fld>
            <a:endParaRPr lang="fr-FR" dirty="0"/>
          </a:p>
        </p:txBody>
      </p:sp>
    </p:spTree>
    <p:extLst>
      <p:ext uri="{BB962C8B-B14F-4D97-AF65-F5344CB8AC3E}">
        <p14:creationId xmlns="" xmlns:p14="http://schemas.microsoft.com/office/powerpoint/2010/main" val="22968611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dirty="0"/>
          </a:p>
        </p:txBody>
      </p:sp>
      <p:sp>
        <p:nvSpPr>
          <p:cNvPr id="5" name="Espace réservé du pied de page 4"/>
          <p:cNvSpPr>
            <a:spLocks noGrp="1"/>
          </p:cNvSpPr>
          <p:nvPr>
            <p:ph type="ftr" sz="quarter" idx="11"/>
          </p:nvPr>
        </p:nvSpPr>
        <p:spPr>
          <a:xfrm>
            <a:off x="6084888" y="6457950"/>
            <a:ext cx="2895600" cy="365125"/>
          </a:xfrm>
          <a:prstGeom prst="rect">
            <a:avLst/>
          </a:prstGeom>
        </p:spPr>
        <p:txBody>
          <a:bodyPr/>
          <a:lstStyle>
            <a:lvl1pPr>
              <a:defRPr/>
            </a:lvl1pPr>
          </a:lstStyle>
          <a:p>
            <a:pPr>
              <a:defRPr/>
            </a:pPr>
            <a:r>
              <a:rPr lang="fr-FR"/>
              <a:t>‹N°›</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8FE067B6-51DE-4EEA-A029-41ACAB39FA32}" type="slidenum">
              <a:rPr lang="fr-FR"/>
              <a:pPr>
                <a:defRPr/>
              </a:pPr>
              <a:t>‹N°›</a:t>
            </a:fld>
            <a:endParaRPr lang="fr-FR" dirty="0"/>
          </a:p>
        </p:txBody>
      </p:sp>
    </p:spTree>
    <p:extLst>
      <p:ext uri="{BB962C8B-B14F-4D97-AF65-F5344CB8AC3E}">
        <p14:creationId xmlns="" xmlns:p14="http://schemas.microsoft.com/office/powerpoint/2010/main" val="26512503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pPr>
              <a:defRPr/>
            </a:pPr>
            <a:endParaRPr lang="fr-FR" dirty="0"/>
          </a:p>
        </p:txBody>
      </p:sp>
      <p:sp>
        <p:nvSpPr>
          <p:cNvPr id="6" name="Espace réservé du pied de page 5"/>
          <p:cNvSpPr>
            <a:spLocks noGrp="1"/>
          </p:cNvSpPr>
          <p:nvPr>
            <p:ph type="ftr" sz="quarter" idx="11"/>
          </p:nvPr>
        </p:nvSpPr>
        <p:spPr>
          <a:xfrm>
            <a:off x="6084888" y="6457950"/>
            <a:ext cx="2895600" cy="365125"/>
          </a:xfrm>
          <a:prstGeom prst="rect">
            <a:avLst/>
          </a:prstGeom>
        </p:spPr>
        <p:txBody>
          <a:bodyPr/>
          <a:lstStyle>
            <a:lvl1pPr>
              <a:defRPr/>
            </a:lvl1pPr>
          </a:lstStyle>
          <a:p>
            <a:pPr>
              <a:defRPr/>
            </a:pPr>
            <a:r>
              <a:rPr lang="fr-FR"/>
              <a:t>‹N°›</a:t>
            </a:r>
            <a:endParaRPr lang="fr-FR" dirty="0"/>
          </a:p>
        </p:txBody>
      </p:sp>
      <p:sp>
        <p:nvSpPr>
          <p:cNvPr id="7" name="Espace réservé du numéro de diapositive 6"/>
          <p:cNvSpPr>
            <a:spLocks noGrp="1"/>
          </p:cNvSpPr>
          <p:nvPr>
            <p:ph type="sldNum" sz="quarter" idx="12"/>
          </p:nvPr>
        </p:nvSpPr>
        <p:spPr/>
        <p:txBody>
          <a:bodyPr/>
          <a:lstStyle>
            <a:lvl1pPr>
              <a:defRPr/>
            </a:lvl1pPr>
          </a:lstStyle>
          <a:p>
            <a:pPr>
              <a:defRPr/>
            </a:pPr>
            <a:fld id="{5979880E-2BE6-4EF0-B7BC-AF10FA159C1C}" type="slidenum">
              <a:rPr lang="fr-FR"/>
              <a:pPr>
                <a:defRPr/>
              </a:pPr>
              <a:t>‹N°›</a:t>
            </a:fld>
            <a:endParaRPr lang="fr-FR" dirty="0"/>
          </a:p>
        </p:txBody>
      </p:sp>
    </p:spTree>
    <p:extLst>
      <p:ext uri="{BB962C8B-B14F-4D97-AF65-F5344CB8AC3E}">
        <p14:creationId xmlns="" xmlns:p14="http://schemas.microsoft.com/office/powerpoint/2010/main" val="1781520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pPr>
              <a:defRPr/>
            </a:pPr>
            <a:endParaRPr lang="fr-FR" dirty="0"/>
          </a:p>
        </p:txBody>
      </p:sp>
      <p:sp>
        <p:nvSpPr>
          <p:cNvPr id="8" name="Espace réservé du pied de page 7"/>
          <p:cNvSpPr>
            <a:spLocks noGrp="1"/>
          </p:cNvSpPr>
          <p:nvPr>
            <p:ph type="ftr" sz="quarter" idx="11"/>
          </p:nvPr>
        </p:nvSpPr>
        <p:spPr>
          <a:xfrm>
            <a:off x="6084888" y="6457950"/>
            <a:ext cx="2895600" cy="365125"/>
          </a:xfrm>
          <a:prstGeom prst="rect">
            <a:avLst/>
          </a:prstGeom>
        </p:spPr>
        <p:txBody>
          <a:bodyPr/>
          <a:lstStyle>
            <a:lvl1pPr>
              <a:defRPr/>
            </a:lvl1pPr>
          </a:lstStyle>
          <a:p>
            <a:pPr>
              <a:defRPr/>
            </a:pPr>
            <a:r>
              <a:rPr lang="fr-FR"/>
              <a:t>‹N°›</a:t>
            </a:r>
            <a:endParaRPr lang="fr-FR" dirty="0"/>
          </a:p>
        </p:txBody>
      </p:sp>
      <p:sp>
        <p:nvSpPr>
          <p:cNvPr id="9" name="Espace réservé du numéro de diapositive 8"/>
          <p:cNvSpPr>
            <a:spLocks noGrp="1"/>
          </p:cNvSpPr>
          <p:nvPr>
            <p:ph type="sldNum" sz="quarter" idx="12"/>
          </p:nvPr>
        </p:nvSpPr>
        <p:spPr/>
        <p:txBody>
          <a:bodyPr/>
          <a:lstStyle>
            <a:lvl1pPr>
              <a:defRPr/>
            </a:lvl1pPr>
          </a:lstStyle>
          <a:p>
            <a:pPr>
              <a:defRPr/>
            </a:pPr>
            <a:fld id="{18EA6854-A7AA-4D5F-A140-8BDB0221019F}" type="slidenum">
              <a:rPr lang="fr-FR"/>
              <a:pPr>
                <a:defRPr/>
              </a:pPr>
              <a:t>‹N°›</a:t>
            </a:fld>
            <a:endParaRPr lang="fr-FR" dirty="0"/>
          </a:p>
        </p:txBody>
      </p:sp>
    </p:spTree>
    <p:extLst>
      <p:ext uri="{BB962C8B-B14F-4D97-AF65-F5344CB8AC3E}">
        <p14:creationId xmlns="" xmlns:p14="http://schemas.microsoft.com/office/powerpoint/2010/main" val="22374251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a:defRPr/>
            </a:lvl1pPr>
          </a:lstStyle>
          <a:p>
            <a:pPr>
              <a:defRPr/>
            </a:pPr>
            <a:endParaRPr lang="fr-FR" dirty="0"/>
          </a:p>
        </p:txBody>
      </p:sp>
      <p:sp>
        <p:nvSpPr>
          <p:cNvPr id="4" name="Espace réservé du pied de page 3"/>
          <p:cNvSpPr>
            <a:spLocks noGrp="1"/>
          </p:cNvSpPr>
          <p:nvPr>
            <p:ph type="ftr" sz="quarter" idx="11"/>
          </p:nvPr>
        </p:nvSpPr>
        <p:spPr>
          <a:xfrm>
            <a:off x="6084888" y="6457950"/>
            <a:ext cx="2895600" cy="365125"/>
          </a:xfrm>
          <a:prstGeom prst="rect">
            <a:avLst/>
          </a:prstGeom>
        </p:spPr>
        <p:txBody>
          <a:bodyPr/>
          <a:lstStyle>
            <a:lvl1pPr>
              <a:defRPr/>
            </a:lvl1pPr>
          </a:lstStyle>
          <a:p>
            <a:pPr>
              <a:defRPr/>
            </a:pPr>
            <a:r>
              <a:rPr lang="fr-FR"/>
              <a:t>‹N°›</a:t>
            </a:r>
            <a:endParaRPr lang="fr-FR" dirty="0"/>
          </a:p>
        </p:txBody>
      </p:sp>
      <p:sp>
        <p:nvSpPr>
          <p:cNvPr id="5" name="Espace réservé du numéro de diapositive 4"/>
          <p:cNvSpPr>
            <a:spLocks noGrp="1"/>
          </p:cNvSpPr>
          <p:nvPr>
            <p:ph type="sldNum" sz="quarter" idx="12"/>
          </p:nvPr>
        </p:nvSpPr>
        <p:spPr/>
        <p:txBody>
          <a:bodyPr/>
          <a:lstStyle>
            <a:lvl1pPr>
              <a:defRPr/>
            </a:lvl1pPr>
          </a:lstStyle>
          <a:p>
            <a:pPr>
              <a:defRPr/>
            </a:pPr>
            <a:fld id="{80D66717-B0B1-480D-B13B-C5D90F9C8360}" type="slidenum">
              <a:rPr lang="fr-FR"/>
              <a:pPr>
                <a:defRPr/>
              </a:pPr>
              <a:t>‹N°›</a:t>
            </a:fld>
            <a:endParaRPr lang="fr-FR" dirty="0"/>
          </a:p>
        </p:txBody>
      </p:sp>
    </p:spTree>
    <p:extLst>
      <p:ext uri="{BB962C8B-B14F-4D97-AF65-F5344CB8AC3E}">
        <p14:creationId xmlns="" xmlns:p14="http://schemas.microsoft.com/office/powerpoint/2010/main" val="33183617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endParaRPr lang="fr-FR" dirty="0"/>
          </a:p>
        </p:txBody>
      </p:sp>
      <p:sp>
        <p:nvSpPr>
          <p:cNvPr id="3" name="Espace réservé du pied de page 2"/>
          <p:cNvSpPr>
            <a:spLocks noGrp="1"/>
          </p:cNvSpPr>
          <p:nvPr>
            <p:ph type="ftr" sz="quarter" idx="11"/>
          </p:nvPr>
        </p:nvSpPr>
        <p:spPr>
          <a:xfrm>
            <a:off x="6084888" y="6457950"/>
            <a:ext cx="2895600" cy="365125"/>
          </a:xfrm>
          <a:prstGeom prst="rect">
            <a:avLst/>
          </a:prstGeom>
        </p:spPr>
        <p:txBody>
          <a:bodyPr/>
          <a:lstStyle>
            <a:lvl1pPr>
              <a:defRPr/>
            </a:lvl1pPr>
          </a:lstStyle>
          <a:p>
            <a:pPr>
              <a:defRPr/>
            </a:pPr>
            <a:r>
              <a:rPr lang="fr-FR"/>
              <a:t>‹N°›</a:t>
            </a:r>
            <a:endParaRPr lang="fr-FR" dirty="0"/>
          </a:p>
        </p:txBody>
      </p:sp>
      <p:sp>
        <p:nvSpPr>
          <p:cNvPr id="4" name="Espace réservé du numéro de diapositive 3"/>
          <p:cNvSpPr>
            <a:spLocks noGrp="1"/>
          </p:cNvSpPr>
          <p:nvPr>
            <p:ph type="sldNum" sz="quarter" idx="12"/>
          </p:nvPr>
        </p:nvSpPr>
        <p:spPr/>
        <p:txBody>
          <a:bodyPr/>
          <a:lstStyle>
            <a:lvl1pPr>
              <a:defRPr/>
            </a:lvl1pPr>
          </a:lstStyle>
          <a:p>
            <a:pPr>
              <a:defRPr/>
            </a:pPr>
            <a:fld id="{2D6DED9A-A2B4-4E38-A1BC-6496F9894F6D}" type="slidenum">
              <a:rPr lang="fr-FR"/>
              <a:pPr>
                <a:defRPr/>
              </a:pPr>
              <a:t>‹N°›</a:t>
            </a:fld>
            <a:endParaRPr lang="fr-FR" dirty="0"/>
          </a:p>
        </p:txBody>
      </p:sp>
    </p:spTree>
    <p:extLst>
      <p:ext uri="{BB962C8B-B14F-4D97-AF65-F5344CB8AC3E}">
        <p14:creationId xmlns="" xmlns:p14="http://schemas.microsoft.com/office/powerpoint/2010/main" val="27379900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pPr>
              <a:defRPr/>
            </a:pPr>
            <a:endParaRPr lang="fr-FR" dirty="0"/>
          </a:p>
        </p:txBody>
      </p:sp>
      <p:sp>
        <p:nvSpPr>
          <p:cNvPr id="6" name="Espace réservé du pied de page 5"/>
          <p:cNvSpPr>
            <a:spLocks noGrp="1"/>
          </p:cNvSpPr>
          <p:nvPr>
            <p:ph type="ftr" sz="quarter" idx="11"/>
          </p:nvPr>
        </p:nvSpPr>
        <p:spPr>
          <a:xfrm>
            <a:off x="6084888" y="6457950"/>
            <a:ext cx="2895600" cy="365125"/>
          </a:xfrm>
          <a:prstGeom prst="rect">
            <a:avLst/>
          </a:prstGeom>
        </p:spPr>
        <p:txBody>
          <a:bodyPr/>
          <a:lstStyle>
            <a:lvl1pPr>
              <a:defRPr/>
            </a:lvl1pPr>
          </a:lstStyle>
          <a:p>
            <a:pPr>
              <a:defRPr/>
            </a:pPr>
            <a:r>
              <a:rPr lang="fr-FR"/>
              <a:t>‹N°›</a:t>
            </a:r>
            <a:endParaRPr lang="fr-FR" dirty="0"/>
          </a:p>
        </p:txBody>
      </p:sp>
      <p:sp>
        <p:nvSpPr>
          <p:cNvPr id="7" name="Espace réservé du numéro de diapositive 6"/>
          <p:cNvSpPr>
            <a:spLocks noGrp="1"/>
          </p:cNvSpPr>
          <p:nvPr>
            <p:ph type="sldNum" sz="quarter" idx="12"/>
          </p:nvPr>
        </p:nvSpPr>
        <p:spPr/>
        <p:txBody>
          <a:bodyPr/>
          <a:lstStyle>
            <a:lvl1pPr>
              <a:defRPr/>
            </a:lvl1pPr>
          </a:lstStyle>
          <a:p>
            <a:pPr>
              <a:defRPr/>
            </a:pPr>
            <a:fld id="{71B7732A-1678-4D2B-8D4A-FF48FB7713B5}" type="slidenum">
              <a:rPr lang="fr-FR"/>
              <a:pPr>
                <a:defRPr/>
              </a:pPr>
              <a:t>‹N°›</a:t>
            </a:fld>
            <a:endParaRPr lang="fr-FR" dirty="0"/>
          </a:p>
        </p:txBody>
      </p:sp>
    </p:spTree>
    <p:extLst>
      <p:ext uri="{BB962C8B-B14F-4D97-AF65-F5344CB8AC3E}">
        <p14:creationId xmlns="" xmlns:p14="http://schemas.microsoft.com/office/powerpoint/2010/main" val="30521610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pPr>
              <a:defRPr/>
            </a:pPr>
            <a:endParaRPr lang="fr-FR" dirty="0"/>
          </a:p>
        </p:txBody>
      </p:sp>
      <p:sp>
        <p:nvSpPr>
          <p:cNvPr id="6" name="Espace réservé du pied de page 5"/>
          <p:cNvSpPr>
            <a:spLocks noGrp="1"/>
          </p:cNvSpPr>
          <p:nvPr>
            <p:ph type="ftr" sz="quarter" idx="11"/>
          </p:nvPr>
        </p:nvSpPr>
        <p:spPr>
          <a:xfrm>
            <a:off x="6084888" y="6457950"/>
            <a:ext cx="2895600" cy="365125"/>
          </a:xfrm>
          <a:prstGeom prst="rect">
            <a:avLst/>
          </a:prstGeom>
        </p:spPr>
        <p:txBody>
          <a:bodyPr/>
          <a:lstStyle>
            <a:lvl1pPr>
              <a:defRPr/>
            </a:lvl1pPr>
          </a:lstStyle>
          <a:p>
            <a:pPr>
              <a:defRPr/>
            </a:pPr>
            <a:r>
              <a:rPr lang="fr-FR"/>
              <a:t>‹N°›</a:t>
            </a:r>
            <a:endParaRPr lang="fr-FR" dirty="0"/>
          </a:p>
        </p:txBody>
      </p:sp>
      <p:sp>
        <p:nvSpPr>
          <p:cNvPr id="7" name="Espace réservé du numéro de diapositive 6"/>
          <p:cNvSpPr>
            <a:spLocks noGrp="1"/>
          </p:cNvSpPr>
          <p:nvPr>
            <p:ph type="sldNum" sz="quarter" idx="12"/>
          </p:nvPr>
        </p:nvSpPr>
        <p:spPr/>
        <p:txBody>
          <a:bodyPr/>
          <a:lstStyle>
            <a:lvl1pPr>
              <a:defRPr/>
            </a:lvl1pPr>
          </a:lstStyle>
          <a:p>
            <a:pPr>
              <a:defRPr/>
            </a:pPr>
            <a:fld id="{3F30BADA-B6BD-4D5F-87B3-1D86D596F532}" type="slidenum">
              <a:rPr lang="fr-FR"/>
              <a:pPr>
                <a:defRPr/>
              </a:pPr>
              <a:t>‹N°›</a:t>
            </a:fld>
            <a:endParaRPr lang="fr-FR" dirty="0"/>
          </a:p>
        </p:txBody>
      </p:sp>
    </p:spTree>
    <p:extLst>
      <p:ext uri="{BB962C8B-B14F-4D97-AF65-F5344CB8AC3E}">
        <p14:creationId xmlns="" xmlns:p14="http://schemas.microsoft.com/office/powerpoint/2010/main" val="27889249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dirty="0"/>
          </a:p>
        </p:txBody>
      </p:sp>
      <p:sp>
        <p:nvSpPr>
          <p:cNvPr id="5" name="Espace réservé du pied de page 4"/>
          <p:cNvSpPr>
            <a:spLocks noGrp="1"/>
          </p:cNvSpPr>
          <p:nvPr>
            <p:ph type="ftr" sz="quarter" idx="11"/>
          </p:nvPr>
        </p:nvSpPr>
        <p:spPr>
          <a:xfrm>
            <a:off x="6084888" y="6457950"/>
            <a:ext cx="2895600" cy="365125"/>
          </a:xfrm>
          <a:prstGeom prst="rect">
            <a:avLst/>
          </a:prstGeom>
        </p:spPr>
        <p:txBody>
          <a:bodyPr/>
          <a:lstStyle>
            <a:lvl1pPr>
              <a:defRPr/>
            </a:lvl1pPr>
          </a:lstStyle>
          <a:p>
            <a:pPr>
              <a:defRPr/>
            </a:pPr>
            <a:r>
              <a:rPr lang="fr-FR"/>
              <a:t>‹N°›</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185560B9-46AF-48F1-8BD6-50F11E8EF8B5}" type="slidenum">
              <a:rPr lang="fr-FR"/>
              <a:pPr>
                <a:defRPr/>
              </a:pPr>
              <a:t>‹N°›</a:t>
            </a:fld>
            <a:endParaRPr lang="fr-FR" dirty="0"/>
          </a:p>
        </p:txBody>
      </p:sp>
    </p:spTree>
    <p:extLst>
      <p:ext uri="{BB962C8B-B14F-4D97-AF65-F5344CB8AC3E}">
        <p14:creationId xmlns="" xmlns:p14="http://schemas.microsoft.com/office/powerpoint/2010/main" val="3676123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r>
              <a:rPr lang="fr-FR"/>
              <a:t>‹N°›</a:t>
            </a: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260618DA-3447-4F33-A7F4-21CBACD85E19}" type="slidenum">
              <a:rPr lang="fr-FR"/>
              <a:pPr>
                <a:defRPr/>
              </a:pPr>
              <a:t>‹N°›</a:t>
            </a:fld>
            <a:endParaRPr lang="fr-FR" dirty="0"/>
          </a:p>
        </p:txBody>
      </p:sp>
    </p:spTree>
    <p:extLst>
      <p:ext uri="{BB962C8B-B14F-4D97-AF65-F5344CB8AC3E}">
        <p14:creationId xmlns="" xmlns:p14="http://schemas.microsoft.com/office/powerpoint/2010/main" val="28102819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dirty="0"/>
          </a:p>
        </p:txBody>
      </p:sp>
      <p:sp>
        <p:nvSpPr>
          <p:cNvPr id="5" name="Espace réservé du pied de page 4"/>
          <p:cNvSpPr>
            <a:spLocks noGrp="1"/>
          </p:cNvSpPr>
          <p:nvPr>
            <p:ph type="ftr" sz="quarter" idx="11"/>
          </p:nvPr>
        </p:nvSpPr>
        <p:spPr>
          <a:xfrm>
            <a:off x="6084888" y="6457950"/>
            <a:ext cx="2895600" cy="365125"/>
          </a:xfrm>
          <a:prstGeom prst="rect">
            <a:avLst/>
          </a:prstGeom>
        </p:spPr>
        <p:txBody>
          <a:bodyPr/>
          <a:lstStyle>
            <a:lvl1pPr>
              <a:defRPr/>
            </a:lvl1pPr>
          </a:lstStyle>
          <a:p>
            <a:pPr>
              <a:defRPr/>
            </a:pPr>
            <a:r>
              <a:rPr lang="fr-FR"/>
              <a:t>‹N°›</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3B4CC1FB-63E9-42EF-891E-580974548CD0}" type="slidenum">
              <a:rPr lang="fr-FR"/>
              <a:pPr>
                <a:defRPr/>
              </a:pPr>
              <a:t>‹N°›</a:t>
            </a:fld>
            <a:endParaRPr lang="fr-FR" dirty="0"/>
          </a:p>
        </p:txBody>
      </p:sp>
    </p:spTree>
    <p:extLst>
      <p:ext uri="{BB962C8B-B14F-4D97-AF65-F5344CB8AC3E}">
        <p14:creationId xmlns="" xmlns:p14="http://schemas.microsoft.com/office/powerpoint/2010/main" val="3320793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4.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4.jpe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3.jpe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fr-FR"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fr-FR"/>
              <a:t>‹N°›</a:t>
            </a:r>
            <a:endParaRPr lang="fr-FR"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18F3219D-0ECC-49C8-B0A2-D0E458DD7F40}" type="slidenum">
              <a:rPr lang="fr-FR"/>
              <a:pPr>
                <a:defRPr/>
              </a:pPr>
              <a:t>‹N°›</a:t>
            </a:fld>
            <a:endParaRPr lang="fr-FR" dirty="0"/>
          </a:p>
        </p:txBody>
      </p:sp>
      <p:pic>
        <p:nvPicPr>
          <p:cNvPr id="2" name="Picture 8" descr="Fond 1"/>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0" y="620713"/>
            <a:ext cx="9166225" cy="648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Box 10"/>
          <p:cNvSpPr txBox="1">
            <a:spLocks noChangeArrowheads="1"/>
          </p:cNvSpPr>
          <p:nvPr/>
        </p:nvSpPr>
        <p:spPr bwMode="auto">
          <a:xfrm>
            <a:off x="2268538" y="2389188"/>
            <a:ext cx="6623050" cy="3170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fr-FR" sz="4000" b="1" dirty="0">
                <a:solidFill>
                  <a:schemeClr val="bg1"/>
                </a:solidFill>
              </a:rPr>
              <a:t>L’EMPLOI DANS LES INDUSTRIES CHIMIQUES </a:t>
            </a:r>
          </a:p>
          <a:p>
            <a:pPr algn="ctr" eaLnBrk="1" hangingPunct="1">
              <a:spcBef>
                <a:spcPct val="50000"/>
              </a:spcBef>
              <a:defRPr/>
            </a:pPr>
            <a:r>
              <a:rPr lang="fr-FR" sz="2000" b="1" dirty="0">
                <a:solidFill>
                  <a:schemeClr val="bg1"/>
                </a:solidFill>
              </a:rPr>
              <a:t>                       </a:t>
            </a:r>
          </a:p>
          <a:p>
            <a:pPr algn="ctr" eaLnBrk="1" hangingPunct="1">
              <a:spcBef>
                <a:spcPct val="50000"/>
              </a:spcBef>
              <a:defRPr/>
            </a:pPr>
            <a:r>
              <a:rPr lang="fr-FR" sz="2000" b="1" dirty="0">
                <a:solidFill>
                  <a:schemeClr val="bg1"/>
                </a:solidFill>
              </a:rPr>
              <a:t>			Edition 2017</a:t>
            </a:r>
          </a:p>
          <a:p>
            <a:pPr eaLnBrk="1" hangingPunct="1">
              <a:spcBef>
                <a:spcPct val="50000"/>
              </a:spcBef>
              <a:defRPr/>
            </a:pPr>
            <a:r>
              <a:rPr lang="fr-FR" sz="4000" b="1" dirty="0">
                <a:solidFill>
                  <a:schemeClr val="bg1"/>
                </a:solidFill>
              </a:rPr>
              <a:t>				</a:t>
            </a:r>
          </a:p>
        </p:txBody>
      </p:sp>
    </p:spTree>
  </p:cSld>
  <p:clrMap bg1="lt1" tx1="dk1" bg2="lt2" tx2="dk2" accent1="accent1" accent2="accent2" accent3="accent3" accent4="accent4" accent5="accent5" accent6="accent6" hlink="hlink" folHlink="folHlink"/>
  <p:sldLayoutIdLst>
    <p:sldLayoutId id="2147495511" r:id="rId1"/>
    <p:sldLayoutId id="2147495458" r:id="rId2"/>
    <p:sldLayoutId id="2147495459" r:id="rId3"/>
    <p:sldLayoutId id="2147495460" r:id="rId4"/>
    <p:sldLayoutId id="2147495461" r:id="rId5"/>
    <p:sldLayoutId id="2147495462" r:id="rId6"/>
    <p:sldLayoutId id="2147495463" r:id="rId7"/>
    <p:sldLayoutId id="2147495464" r:id="rId8"/>
    <p:sldLayoutId id="2147495465" r:id="rId9"/>
    <p:sldLayoutId id="2147495466" r:id="rId10"/>
    <p:sldLayoutId id="214749546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fr-FR"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fr-FR"/>
              <a:t>‹N°›</a:t>
            </a:r>
            <a:endParaRPr lang="fr-FR"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2C8FE267-D6B1-4B63-B346-36F710EFD36F}" type="slidenum">
              <a:rPr lang="fr-FR"/>
              <a:pPr>
                <a:defRPr/>
              </a:pPr>
              <a:t>‹N°›</a:t>
            </a:fld>
            <a:endParaRPr lang="fr-FR" dirty="0"/>
          </a:p>
        </p:txBody>
      </p:sp>
      <p:pic>
        <p:nvPicPr>
          <p:cNvPr id="2053" name="Picture 8" descr="Fond 1"/>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0" y="404813"/>
            <a:ext cx="9166225" cy="648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4" name="Text Box 10"/>
          <p:cNvSpPr txBox="1">
            <a:spLocks noChangeArrowheads="1"/>
          </p:cNvSpPr>
          <p:nvPr/>
        </p:nvSpPr>
        <p:spPr bwMode="auto">
          <a:xfrm>
            <a:off x="2339975" y="2797175"/>
            <a:ext cx="6624638"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fr-FR" sz="3600" b="1" dirty="0">
                <a:solidFill>
                  <a:schemeClr val="bg1"/>
                </a:solidFill>
              </a:rPr>
              <a:t>Les travaux de l’Observatoire</a:t>
            </a:r>
          </a:p>
        </p:txBody>
      </p:sp>
    </p:spTree>
  </p:cSld>
  <p:clrMap bg1="lt1" tx1="dk1" bg2="lt2" tx2="dk2" accent1="accent1" accent2="accent2" accent3="accent3" accent4="accent4" accent5="accent5" accent6="accent6" hlink="hlink" folHlink="folHlink"/>
  <p:sldLayoutIdLst>
    <p:sldLayoutId id="2147495468" r:id="rId1"/>
    <p:sldLayoutId id="2147495469" r:id="rId2"/>
    <p:sldLayoutId id="2147495470" r:id="rId3"/>
    <p:sldLayoutId id="2147495471" r:id="rId4"/>
    <p:sldLayoutId id="2147495472" r:id="rId5"/>
    <p:sldLayoutId id="2147495473" r:id="rId6"/>
    <p:sldLayoutId id="2147495474" r:id="rId7"/>
    <p:sldLayoutId id="2147495475" r:id="rId8"/>
    <p:sldLayoutId id="2147495476" r:id="rId9"/>
    <p:sldLayoutId id="2147495477" r:id="rId10"/>
    <p:sldLayoutId id="214749547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fr-FR" dirty="0"/>
          </a:p>
        </p:txBody>
      </p:sp>
      <p:pic>
        <p:nvPicPr>
          <p:cNvPr id="3075" name="Picture 8" descr="Fond 2"/>
          <p:cNvPicPr>
            <a:picLocks noChangeAspect="1" noChangeArrowheads="1"/>
          </p:cNvPicPr>
          <p:nvPr/>
        </p:nvPicPr>
        <p:blipFill>
          <a:blip r:embed="rId14" cstate="print">
            <a:extLst>
              <a:ext uri="{28A0092B-C50C-407E-A947-70E740481C1C}">
                <a14:useLocalDpi xmlns="" xmlns:a14="http://schemas.microsoft.com/office/drawing/2010/main" val="0"/>
              </a:ext>
            </a:extLst>
          </a:blip>
          <a:srcRect b="67056"/>
          <a:stretch>
            <a:fillRect/>
          </a:stretch>
        </p:blipFill>
        <p:spPr bwMode="auto">
          <a:xfrm>
            <a:off x="-4763" y="0"/>
            <a:ext cx="9163051"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7" name="Text Box 9"/>
          <p:cNvSpPr txBox="1">
            <a:spLocks noChangeArrowheads="1"/>
          </p:cNvSpPr>
          <p:nvPr/>
        </p:nvSpPr>
        <p:spPr bwMode="auto">
          <a:xfrm>
            <a:off x="827088" y="419100"/>
            <a:ext cx="66246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fr-FR" sz="2400" b="1" dirty="0">
                <a:solidFill>
                  <a:schemeClr val="bg1"/>
                </a:solidFill>
              </a:rPr>
              <a:t>La communication de l’Observatoire</a:t>
            </a:r>
          </a:p>
        </p:txBody>
      </p:sp>
      <p:sp>
        <p:nvSpPr>
          <p:cNvPr id="2" name="Rectangle 14"/>
          <p:cNvSpPr>
            <a:spLocks noGrp="1" noChangeArrowheads="1"/>
          </p:cNvSpPr>
          <p:nvPr>
            <p:ph type="body" idx="1"/>
          </p:nvPr>
        </p:nvSpPr>
        <p:spPr bwMode="auto">
          <a:xfrm>
            <a:off x="468313" y="2060575"/>
            <a:ext cx="8229600" cy="287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	Premier niveau</a:t>
            </a:r>
          </a:p>
          <a:p>
            <a:pPr lvl="1"/>
            <a:r>
              <a:rPr lang="fr-FR" altLang="fr-FR"/>
              <a:t>Deuxième niveau</a:t>
            </a:r>
          </a:p>
          <a:p>
            <a:pPr lvl="2"/>
            <a:r>
              <a:rPr lang="fr-FR" altLang="fr-FR"/>
              <a:t>Troisième niveau</a:t>
            </a:r>
          </a:p>
        </p:txBody>
      </p:sp>
      <p:grpSp>
        <p:nvGrpSpPr>
          <p:cNvPr id="3078" name="Group 16"/>
          <p:cNvGrpSpPr>
            <a:grpSpLocks/>
          </p:cNvGrpSpPr>
          <p:nvPr/>
        </p:nvGrpSpPr>
        <p:grpSpPr bwMode="auto">
          <a:xfrm>
            <a:off x="7921625" y="6167438"/>
            <a:ext cx="863600" cy="360362"/>
            <a:chOff x="3198" y="3385"/>
            <a:chExt cx="605" cy="264"/>
          </a:xfrm>
        </p:grpSpPr>
        <p:pic>
          <p:nvPicPr>
            <p:cNvPr id="3080" name="Picture 17" descr="Parenthèse pagination"/>
            <p:cNvPicPr>
              <a:picLocks noChangeAspect="1" noChangeArrowheads="1"/>
            </p:cNvPicPr>
            <p:nvPr userDrawn="1"/>
          </p:nvPicPr>
          <p:blipFill>
            <a:blip r:embed="rId15" cstate="print">
              <a:extLst>
                <a:ext uri="{28A0092B-C50C-407E-A947-70E740481C1C}">
                  <a14:useLocalDpi xmlns="" xmlns:a14="http://schemas.microsoft.com/office/drawing/2010/main" val="0"/>
                </a:ext>
              </a:extLst>
            </a:blip>
            <a:srcRect/>
            <a:stretch>
              <a:fillRect/>
            </a:stretch>
          </p:blipFill>
          <p:spPr bwMode="auto">
            <a:xfrm>
              <a:off x="3755" y="3543"/>
              <a:ext cx="48" cy="1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1" name="Picture 18" descr="logo-OPIC-ok Quadri"/>
            <p:cNvPicPr>
              <a:picLocks noChangeAspect="1" noChangeArrowheads="1"/>
            </p:cNvPicPr>
            <p:nvPr userDrawn="1"/>
          </p:nvPicPr>
          <p:blipFill>
            <a:blip r:embed="rId16" cstate="print">
              <a:extLst>
                <a:ext uri="{28A0092B-C50C-407E-A947-70E740481C1C}">
                  <a14:useLocalDpi xmlns="" xmlns:a14="http://schemas.microsoft.com/office/drawing/2010/main" val="0"/>
                </a:ext>
              </a:extLst>
            </a:blip>
            <a:srcRect/>
            <a:stretch>
              <a:fillRect/>
            </a:stretch>
          </p:blipFill>
          <p:spPr bwMode="auto">
            <a:xfrm>
              <a:off x="3198" y="3385"/>
              <a:ext cx="544" cy="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116" name="Rectangle 20"/>
          <p:cNvSpPr>
            <a:spLocks noGrp="1" noChangeArrowheads="1"/>
          </p:cNvSpPr>
          <p:nvPr>
            <p:ph type="sldNum" sz="quarter" idx="4"/>
          </p:nvPr>
        </p:nvSpPr>
        <p:spPr bwMode="auto">
          <a:xfrm>
            <a:off x="3071813" y="6403975"/>
            <a:ext cx="2133600" cy="288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lvl1pPr>
          </a:lstStyle>
          <a:p>
            <a:pPr>
              <a:defRPr/>
            </a:pPr>
            <a:fld id="{8A8499E9-E77A-4464-BD85-F4F26A519300}"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95512" r:id="rId1"/>
    <p:sldLayoutId id="2147495513" r:id="rId2"/>
    <p:sldLayoutId id="2147495514" r:id="rId3"/>
    <p:sldLayoutId id="2147495515" r:id="rId4"/>
    <p:sldLayoutId id="2147495516" r:id="rId5"/>
    <p:sldLayoutId id="2147495517" r:id="rId6"/>
    <p:sldLayoutId id="2147495518" r:id="rId7"/>
    <p:sldLayoutId id="2147495519" r:id="rId8"/>
    <p:sldLayoutId id="2147495520" r:id="rId9"/>
    <p:sldLayoutId id="2147495521" r:id="rId10"/>
    <p:sldLayoutId id="2147495522" r:id="rId11"/>
    <p:sldLayoutId id="2147495523" r:id="rId12"/>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sz="2000" b="1">
          <a:solidFill>
            <a:srgbClr val="305B7D"/>
          </a:solidFill>
          <a:latin typeface="+mn-lt"/>
          <a:ea typeface="+mn-ea"/>
          <a:cs typeface="+mn-cs"/>
        </a:defRPr>
      </a:lvl1pPr>
      <a:lvl2pPr marL="742950" indent="-285750"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6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4099"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fr-FR"/>
              <a:t>‹N°›</a:t>
            </a: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F11CAF7-B54C-4C57-A4D2-47AC05B78A5A}"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95479" r:id="rId1"/>
    <p:sldLayoutId id="2147495480" r:id="rId2"/>
    <p:sldLayoutId id="2147495481" r:id="rId3"/>
    <p:sldLayoutId id="2147495482" r:id="rId4"/>
    <p:sldLayoutId id="2147495483" r:id="rId5"/>
    <p:sldLayoutId id="2147495484" r:id="rId6"/>
    <p:sldLayoutId id="2147495485" r:id="rId7"/>
    <p:sldLayoutId id="2147495486" r:id="rId8"/>
    <p:sldLayoutId id="2147495487" r:id="rId9"/>
    <p:sldLayoutId id="2147495488" r:id="rId10"/>
    <p:sldLayoutId id="214749548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5123"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fr-FR"/>
              <a:t>‹N°›</a:t>
            </a: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33CC30C-D427-42E1-ACEE-0C3F133D4D9D}"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95490" r:id="rId1"/>
    <p:sldLayoutId id="2147495491" r:id="rId2"/>
    <p:sldLayoutId id="2147495492" r:id="rId3"/>
    <p:sldLayoutId id="2147495493" r:id="rId4"/>
    <p:sldLayoutId id="2147495494" r:id="rId5"/>
    <p:sldLayoutId id="2147495495" r:id="rId6"/>
    <p:sldLayoutId id="2147495496" r:id="rId7"/>
    <p:sldLayoutId id="2147495497" r:id="rId8"/>
    <p:sldLayoutId id="2147495498" r:id="rId9"/>
    <p:sldLayoutId id="2147495499" r:id="rId10"/>
    <p:sldLayoutId id="2147495500"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fr-FR" dirty="0"/>
          </a:p>
        </p:txBody>
      </p:sp>
      <p:sp>
        <p:nvSpPr>
          <p:cNvPr id="89091" name="Rectangle 3"/>
          <p:cNvSpPr>
            <a:spLocks noGrp="1" noChangeArrowheads="1"/>
          </p:cNvSpPr>
          <p:nvPr>
            <p:ph type="ftr" sz="quarter" idx="3"/>
          </p:nvPr>
        </p:nvSpPr>
        <p:spPr bwMode="auto">
          <a:xfrm>
            <a:off x="3563938" y="6237288"/>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fr-FR"/>
              <a:t>‹N°›</a:t>
            </a:r>
            <a:endParaRPr lang="fr-FR" dirty="0"/>
          </a:p>
        </p:txBody>
      </p:sp>
      <p:pic>
        <p:nvPicPr>
          <p:cNvPr id="6148" name="Picture 5" descr="Fond 2"/>
          <p:cNvPicPr>
            <a:picLocks noChangeAspect="1" noChangeArrowheads="1"/>
          </p:cNvPicPr>
          <p:nvPr/>
        </p:nvPicPr>
        <p:blipFill>
          <a:blip r:embed="rId14" cstate="print">
            <a:extLst>
              <a:ext uri="{28A0092B-C50C-407E-A947-70E740481C1C}">
                <a14:useLocalDpi xmlns="" xmlns:a14="http://schemas.microsoft.com/office/drawing/2010/main" val="0"/>
              </a:ext>
            </a:extLst>
          </a:blip>
          <a:srcRect b="67056"/>
          <a:stretch>
            <a:fillRect/>
          </a:stretch>
        </p:blipFill>
        <p:spPr bwMode="auto">
          <a:xfrm>
            <a:off x="-4763" y="0"/>
            <a:ext cx="9163051"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9" name="Rectangle 16"/>
          <p:cNvSpPr>
            <a:spLocks noGrp="1" noChangeArrowheads="1"/>
          </p:cNvSpPr>
          <p:nvPr>
            <p:ph type="body" idx="1"/>
          </p:nvPr>
        </p:nvSpPr>
        <p:spPr bwMode="auto">
          <a:xfrm>
            <a:off x="468313" y="2060575"/>
            <a:ext cx="8229600" cy="287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	Premier niveau</a:t>
            </a:r>
          </a:p>
          <a:p>
            <a:pPr lvl="1"/>
            <a:r>
              <a:rPr lang="fr-FR" altLang="fr-FR"/>
              <a:t>Deuxième niveau</a:t>
            </a:r>
          </a:p>
          <a:p>
            <a:pPr lvl="2"/>
            <a:r>
              <a:rPr lang="fr-FR" altLang="fr-FR"/>
              <a:t>Troisième niveau</a:t>
            </a:r>
          </a:p>
        </p:txBody>
      </p:sp>
      <p:grpSp>
        <p:nvGrpSpPr>
          <p:cNvPr id="6150" name="Group 22"/>
          <p:cNvGrpSpPr>
            <a:grpSpLocks/>
          </p:cNvGrpSpPr>
          <p:nvPr/>
        </p:nvGrpSpPr>
        <p:grpSpPr bwMode="auto">
          <a:xfrm>
            <a:off x="8085138" y="6330950"/>
            <a:ext cx="863600" cy="360363"/>
            <a:chOff x="3198" y="3385"/>
            <a:chExt cx="605" cy="264"/>
          </a:xfrm>
        </p:grpSpPr>
        <p:pic>
          <p:nvPicPr>
            <p:cNvPr id="6152" name="Picture 18" descr="Parenthèse pagination"/>
            <p:cNvPicPr>
              <a:picLocks noChangeAspect="1" noChangeArrowheads="1"/>
            </p:cNvPicPr>
            <p:nvPr userDrawn="1"/>
          </p:nvPicPr>
          <p:blipFill>
            <a:blip r:embed="rId15" cstate="print">
              <a:extLst>
                <a:ext uri="{28A0092B-C50C-407E-A947-70E740481C1C}">
                  <a14:useLocalDpi xmlns="" xmlns:a14="http://schemas.microsoft.com/office/drawing/2010/main" val="0"/>
                </a:ext>
              </a:extLst>
            </a:blip>
            <a:srcRect/>
            <a:stretch>
              <a:fillRect/>
            </a:stretch>
          </p:blipFill>
          <p:spPr bwMode="auto">
            <a:xfrm>
              <a:off x="3755" y="3543"/>
              <a:ext cx="48" cy="1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3" name="Picture 19" descr="logo-OPIC-ok Quadri"/>
            <p:cNvPicPr>
              <a:picLocks noChangeAspect="1" noChangeArrowheads="1"/>
            </p:cNvPicPr>
            <p:nvPr userDrawn="1"/>
          </p:nvPicPr>
          <p:blipFill>
            <a:blip r:embed="rId16" cstate="print">
              <a:extLst>
                <a:ext uri="{28A0092B-C50C-407E-A947-70E740481C1C}">
                  <a14:useLocalDpi xmlns="" xmlns:a14="http://schemas.microsoft.com/office/drawing/2010/main" val="0"/>
                </a:ext>
              </a:extLst>
            </a:blip>
            <a:srcRect/>
            <a:stretch>
              <a:fillRect/>
            </a:stretch>
          </p:blipFill>
          <p:spPr bwMode="auto">
            <a:xfrm>
              <a:off x="3198" y="3385"/>
              <a:ext cx="544" cy="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104" name="Text Box 23"/>
          <p:cNvSpPr txBox="1">
            <a:spLocks noChangeArrowheads="1"/>
          </p:cNvSpPr>
          <p:nvPr/>
        </p:nvSpPr>
        <p:spPr bwMode="auto">
          <a:xfrm>
            <a:off x="8459788" y="6515100"/>
            <a:ext cx="288925"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endParaRPr lang="fr-FR" sz="800" dirty="0">
              <a:solidFill>
                <a:srgbClr val="305B7D"/>
              </a:solidFill>
            </a:endParaRPr>
          </a:p>
        </p:txBody>
      </p:sp>
    </p:spTree>
  </p:cSld>
  <p:clrMap bg1="lt1" tx1="dk1" bg2="lt2" tx2="dk2" accent1="accent1" accent2="accent2" accent3="accent3" accent4="accent4" accent5="accent5" accent6="accent6" hlink="hlink" folHlink="folHlink"/>
  <p:sldLayoutIdLst>
    <p:sldLayoutId id="2147495501" r:id="rId1"/>
    <p:sldLayoutId id="2147495524" r:id="rId2"/>
    <p:sldLayoutId id="2147495502" r:id="rId3"/>
    <p:sldLayoutId id="2147495503" r:id="rId4"/>
    <p:sldLayoutId id="2147495504" r:id="rId5"/>
    <p:sldLayoutId id="2147495505" r:id="rId6"/>
    <p:sldLayoutId id="2147495506" r:id="rId7"/>
    <p:sldLayoutId id="2147495507" r:id="rId8"/>
    <p:sldLayoutId id="2147495508" r:id="rId9"/>
    <p:sldLayoutId id="2147495509" r:id="rId10"/>
    <p:sldLayoutId id="2147495510" r:id="rId11"/>
    <p:sldLayoutId id="2147495525" r:id="rId12"/>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sz="2000" b="1">
          <a:solidFill>
            <a:srgbClr val="305B7D"/>
          </a:solidFill>
          <a:latin typeface="+mn-lt"/>
          <a:ea typeface="+mn-ea"/>
          <a:cs typeface="+mn-cs"/>
        </a:defRPr>
      </a:lvl1pPr>
      <a:lvl2pPr marL="742950" indent="-285750"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6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717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fr-FR" dirty="0"/>
          </a:p>
        </p:txBody>
      </p:sp>
      <p:sp>
        <p:nvSpPr>
          <p:cNvPr id="6" name="Espace réservé du numéro de diapositive 5"/>
          <p:cNvSpPr>
            <a:spLocks noGrp="1"/>
          </p:cNvSpPr>
          <p:nvPr>
            <p:ph type="sldNum" sz="quarter" idx="4"/>
          </p:nvPr>
        </p:nvSpPr>
        <p:spPr>
          <a:xfrm>
            <a:off x="3635375" y="63817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1AD3FA8-8F93-42C8-9FC8-477B840A9711}"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95526" r:id="rId1"/>
    <p:sldLayoutId id="2147495527" r:id="rId2"/>
    <p:sldLayoutId id="2147495528" r:id="rId3"/>
    <p:sldLayoutId id="2147495529" r:id="rId4"/>
    <p:sldLayoutId id="2147495530" r:id="rId5"/>
    <p:sldLayoutId id="2147495531" r:id="rId6"/>
    <p:sldLayoutId id="2147495532" r:id="rId7"/>
    <p:sldLayoutId id="2147495533" r:id="rId8"/>
    <p:sldLayoutId id="2147495534" r:id="rId9"/>
    <p:sldLayoutId id="2147495535" r:id="rId10"/>
    <p:sldLayoutId id="2147495536"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8195"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fr-FR" dirty="0"/>
          </a:p>
        </p:txBody>
      </p:sp>
      <p:sp>
        <p:nvSpPr>
          <p:cNvPr id="6" name="Espace réservé du numéro de diapositive 5"/>
          <p:cNvSpPr>
            <a:spLocks noGrp="1"/>
          </p:cNvSpPr>
          <p:nvPr>
            <p:ph type="sldNum" sz="quarter" idx="4"/>
          </p:nvPr>
        </p:nvSpPr>
        <p:spPr>
          <a:xfrm>
            <a:off x="3132138" y="63817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C7C4885-B2FB-4216-8FA0-93B527CBCF22}"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95537" r:id="rId1"/>
    <p:sldLayoutId id="2147495538" r:id="rId2"/>
    <p:sldLayoutId id="2147495539" r:id="rId3"/>
    <p:sldLayoutId id="2147495540" r:id="rId4"/>
    <p:sldLayoutId id="2147495541" r:id="rId5"/>
    <p:sldLayoutId id="2147495542" r:id="rId6"/>
    <p:sldLayoutId id="2147495543" r:id="rId7"/>
    <p:sldLayoutId id="2147495544" r:id="rId8"/>
    <p:sldLayoutId id="2147495545" r:id="rId9"/>
    <p:sldLayoutId id="2147495546" r:id="rId10"/>
    <p:sldLayoutId id="2147495547"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jpe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6.emf"/><Relationship Id="rId5" Type="http://schemas.openxmlformats.org/officeDocument/2006/relationships/tags" Target="../tags/tag35.xml"/><Relationship Id="rId10" Type="http://schemas.openxmlformats.org/officeDocument/2006/relationships/image" Target="../media/image5.emf"/><Relationship Id="rId4" Type="http://schemas.openxmlformats.org/officeDocument/2006/relationships/tags" Target="../tags/tag34.xml"/><Relationship Id="rId9"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40.xml"/><Relationship Id="rId7" Type="http://schemas.openxmlformats.org/officeDocument/2006/relationships/image" Target="../media/image7.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57.xml"/><Relationship Id="rId5" Type="http://schemas.openxmlformats.org/officeDocument/2006/relationships/tags" Target="../tags/tag42.xml"/><Relationship Id="rId4" Type="http://schemas.openxmlformats.org/officeDocument/2006/relationships/tags" Target="../tags/tag41.xml"/></Relationships>
</file>

<file path=ppt/slides/_rels/slide1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45.xml"/><Relationship Id="rId7" Type="http://schemas.openxmlformats.org/officeDocument/2006/relationships/image" Target="../media/image9.emf"/><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57.xml"/><Relationship Id="rId5" Type="http://schemas.openxmlformats.org/officeDocument/2006/relationships/tags" Target="../tags/tag47.xml"/><Relationship Id="rId4" Type="http://schemas.openxmlformats.org/officeDocument/2006/relationships/tags" Target="../tags/tag46.xml"/></Relationships>
</file>

<file path=ppt/slides/_rels/slide1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50.xml"/><Relationship Id="rId7" Type="http://schemas.openxmlformats.org/officeDocument/2006/relationships/slideLayout" Target="../slideLayouts/slideLayout57.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image" Target="../media/image11.emf"/></Relationships>
</file>

<file path=ppt/slides/_rels/slide1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56.xml"/><Relationship Id="rId7" Type="http://schemas.openxmlformats.org/officeDocument/2006/relationships/image" Target="../media/image12.emf"/><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57.xml"/><Relationship Id="rId5" Type="http://schemas.openxmlformats.org/officeDocument/2006/relationships/tags" Target="../tags/tag58.xml"/><Relationship Id="rId4" Type="http://schemas.openxmlformats.org/officeDocument/2006/relationships/tags" Target="../tags/tag57.xml"/></Relationships>
</file>

<file path=ppt/slides/_rels/slide16.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16.emf"/><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15.emf"/><Relationship Id="rId5" Type="http://schemas.openxmlformats.org/officeDocument/2006/relationships/tags" Target="../tags/tag63.xml"/><Relationship Id="rId10" Type="http://schemas.openxmlformats.org/officeDocument/2006/relationships/image" Target="../media/image14.emf"/><Relationship Id="rId4" Type="http://schemas.openxmlformats.org/officeDocument/2006/relationships/tags" Target="../tags/tag62.xml"/><Relationship Id="rId9"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image" Target="../media/image15.emf"/><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16.emf"/><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17.emf"/><Relationship Id="rId5" Type="http://schemas.openxmlformats.org/officeDocument/2006/relationships/tags" Target="../tags/tag71.xml"/><Relationship Id="rId10" Type="http://schemas.openxmlformats.org/officeDocument/2006/relationships/slideLayout" Target="../slideLayouts/slideLayout57.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tags" Target="../tags/tag78.xml"/><Relationship Id="rId7" Type="http://schemas.openxmlformats.org/officeDocument/2006/relationships/notesSlide" Target="../notesSlides/notesSlide6.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slideLayout" Target="../slideLayouts/slideLayout57.xml"/><Relationship Id="rId5" Type="http://schemas.openxmlformats.org/officeDocument/2006/relationships/tags" Target="../tags/tag80.xml"/><Relationship Id="rId4" Type="http://schemas.openxmlformats.org/officeDocument/2006/relationships/tags" Target="../tags/tag79.xml"/><Relationship Id="rId9" Type="http://schemas.openxmlformats.org/officeDocument/2006/relationships/image" Target="../media/image20.emf"/></Relationships>
</file>

<file path=ppt/slides/_rels/slide19.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image" Target="../media/image18.png"/><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image" Target="../media/image22.emf"/><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1.emf"/><Relationship Id="rId5" Type="http://schemas.openxmlformats.org/officeDocument/2006/relationships/tags" Target="../tags/tag85.xml"/><Relationship Id="rId10" Type="http://schemas.openxmlformats.org/officeDocument/2006/relationships/slideLayout" Target="../slideLayouts/slideLayout57.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2.xml"/><Relationship Id="rId5" Type="http://schemas.openxmlformats.org/officeDocument/2006/relationships/slideLayout" Target="../slideLayouts/slideLayout68.xml"/><Relationship Id="rId4" Type="http://schemas.openxmlformats.org/officeDocument/2006/relationships/tags" Target="../tags/tag6.xml"/></Relationships>
</file>

<file path=ppt/slides/_rels/slide20.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image" Target="../media/image24.emf"/><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image" Target="../media/image23.emf"/><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notesSlide" Target="../notesSlides/notesSlide7.xml"/><Relationship Id="rId5" Type="http://schemas.openxmlformats.org/officeDocument/2006/relationships/tags" Target="../tags/tag94.xml"/><Relationship Id="rId15" Type="http://schemas.openxmlformats.org/officeDocument/2006/relationships/image" Target="../media/image18.png"/><Relationship Id="rId10" Type="http://schemas.openxmlformats.org/officeDocument/2006/relationships/slideLayout" Target="../slideLayouts/slideLayout57.xml"/><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image" Target="../media/image16.emf"/></Relationships>
</file>

<file path=ppt/slides/_rels/slide21.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101.xml"/><Relationship Id="rId7" Type="http://schemas.openxmlformats.org/officeDocument/2006/relationships/slideLayout" Target="../slideLayouts/slideLayout57.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9" Type="http://schemas.openxmlformats.org/officeDocument/2006/relationships/image" Target="../media/image26.emf"/></Relationships>
</file>

<file path=ppt/slides/_rels/slide22.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image" Target="../media/image28.emf"/><Relationship Id="rId3" Type="http://schemas.openxmlformats.org/officeDocument/2006/relationships/tags" Target="../tags/tag107.xml"/><Relationship Id="rId7" Type="http://schemas.openxmlformats.org/officeDocument/2006/relationships/tags" Target="../tags/tag111.xml"/><Relationship Id="rId12" Type="http://schemas.openxmlformats.org/officeDocument/2006/relationships/image" Target="../media/image27.emf"/><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slideLayout" Target="../slideLayouts/slideLayout57.xml"/><Relationship Id="rId5" Type="http://schemas.openxmlformats.org/officeDocument/2006/relationships/tags" Target="../tags/tag109.xml"/><Relationship Id="rId10" Type="http://schemas.openxmlformats.org/officeDocument/2006/relationships/tags" Target="../tags/tag114.xml"/><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slideLayout" Target="../slideLayouts/slideLayout57.xml"/><Relationship Id="rId18" Type="http://schemas.openxmlformats.org/officeDocument/2006/relationships/image" Target="../media/image31.emf"/><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tags" Target="../tags/tag126.xml"/><Relationship Id="rId17" Type="http://schemas.openxmlformats.org/officeDocument/2006/relationships/image" Target="../media/image30.emf"/><Relationship Id="rId2" Type="http://schemas.openxmlformats.org/officeDocument/2006/relationships/tags" Target="../tags/tag116.xml"/><Relationship Id="rId16" Type="http://schemas.openxmlformats.org/officeDocument/2006/relationships/image" Target="../media/image18.png"/><Relationship Id="rId20" Type="http://schemas.openxmlformats.org/officeDocument/2006/relationships/image" Target="../media/image15.emf"/><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tags" Target="../tags/tag125.xml"/><Relationship Id="rId5" Type="http://schemas.openxmlformats.org/officeDocument/2006/relationships/tags" Target="../tags/tag119.xml"/><Relationship Id="rId15" Type="http://schemas.openxmlformats.org/officeDocument/2006/relationships/image" Target="../media/image29.emf"/><Relationship Id="rId10" Type="http://schemas.openxmlformats.org/officeDocument/2006/relationships/tags" Target="../tags/tag124.xml"/><Relationship Id="rId19" Type="http://schemas.openxmlformats.org/officeDocument/2006/relationships/image" Target="../media/image32.emf"/><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image" Target="../media/image18.png"/><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image" Target="../media/image33.emf"/><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slideLayout" Target="../slideLayouts/slideLayout57.xml"/><Relationship Id="rId5" Type="http://schemas.openxmlformats.org/officeDocument/2006/relationships/tags" Target="../tags/tag131.xml"/><Relationship Id="rId15" Type="http://schemas.openxmlformats.org/officeDocument/2006/relationships/image" Target="../media/image16.emf"/><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image" Target="../media/image34.emf"/></Relationships>
</file>

<file path=ppt/slides/_rels/slide25.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tags" Target="../tags/tag139.xml"/><Relationship Id="rId7" Type="http://schemas.openxmlformats.org/officeDocument/2006/relationships/image" Target="../media/image35.emf"/><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slideLayout" Target="../slideLayouts/slideLayout57.xml"/><Relationship Id="rId5" Type="http://schemas.openxmlformats.org/officeDocument/2006/relationships/tags" Target="../tags/tag141.xml"/><Relationship Id="rId4" Type="http://schemas.openxmlformats.org/officeDocument/2006/relationships/tags" Target="../tags/tag140.xml"/></Relationships>
</file>

<file path=ppt/slides/_rels/slide26.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tags" Target="../tags/tag154.xml"/><Relationship Id="rId18" Type="http://schemas.openxmlformats.org/officeDocument/2006/relationships/image" Target="../media/image38.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tags" Target="../tags/tag153.xml"/><Relationship Id="rId17" Type="http://schemas.openxmlformats.org/officeDocument/2006/relationships/image" Target="../media/image37.png"/><Relationship Id="rId2" Type="http://schemas.openxmlformats.org/officeDocument/2006/relationships/tags" Target="../tags/tag143.xml"/><Relationship Id="rId16" Type="http://schemas.openxmlformats.org/officeDocument/2006/relationships/image" Target="../media/image33.emf"/><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tags" Target="../tags/tag152.xml"/><Relationship Id="rId5" Type="http://schemas.openxmlformats.org/officeDocument/2006/relationships/tags" Target="../tags/tag146.xml"/><Relationship Id="rId15" Type="http://schemas.openxmlformats.org/officeDocument/2006/relationships/image" Target="../media/image36.emf"/><Relationship Id="rId10" Type="http://schemas.openxmlformats.org/officeDocument/2006/relationships/tags" Target="../tags/tag15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8" Type="http://schemas.openxmlformats.org/officeDocument/2006/relationships/tags" Target="../tags/tag162.xml"/><Relationship Id="rId3" Type="http://schemas.openxmlformats.org/officeDocument/2006/relationships/tags" Target="../tags/tag157.xml"/><Relationship Id="rId7" Type="http://schemas.openxmlformats.org/officeDocument/2006/relationships/tags" Target="../tags/tag161.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image" Target="../media/image39.emf"/><Relationship Id="rId5" Type="http://schemas.openxmlformats.org/officeDocument/2006/relationships/tags" Target="../tags/tag159.xml"/><Relationship Id="rId10" Type="http://schemas.openxmlformats.org/officeDocument/2006/relationships/image" Target="../media/image33.emf"/><Relationship Id="rId4" Type="http://schemas.openxmlformats.org/officeDocument/2006/relationships/tags" Target="../tags/tag158.xml"/><Relationship Id="rId9"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tags" Target="../tags/tag164.xml"/><Relationship Id="rId1" Type="http://schemas.openxmlformats.org/officeDocument/2006/relationships/tags" Target="../tags/tag163.xml"/></Relationships>
</file>

<file path=ppt/slides/_rels/slide29.xml.rels><?xml version="1.0" encoding="UTF-8" standalone="yes"?>
<Relationships xmlns="http://schemas.openxmlformats.org/package/2006/relationships"><Relationship Id="rId8" Type="http://schemas.openxmlformats.org/officeDocument/2006/relationships/tags" Target="../tags/tag172.xml"/><Relationship Id="rId13" Type="http://schemas.openxmlformats.org/officeDocument/2006/relationships/image" Target="../media/image40.emf"/><Relationship Id="rId3" Type="http://schemas.openxmlformats.org/officeDocument/2006/relationships/tags" Target="../tags/tag167.xml"/><Relationship Id="rId7" Type="http://schemas.openxmlformats.org/officeDocument/2006/relationships/tags" Target="../tags/tag171.xml"/><Relationship Id="rId12" Type="http://schemas.openxmlformats.org/officeDocument/2006/relationships/slideLayout" Target="../slideLayouts/slideLayout57.xml"/><Relationship Id="rId2" Type="http://schemas.openxmlformats.org/officeDocument/2006/relationships/tags" Target="../tags/tag166.xml"/><Relationship Id="rId16" Type="http://schemas.openxmlformats.org/officeDocument/2006/relationships/image" Target="../media/image18.png"/><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tags" Target="../tags/tag175.xml"/><Relationship Id="rId5" Type="http://schemas.openxmlformats.org/officeDocument/2006/relationships/tags" Target="../tags/tag169.xml"/><Relationship Id="rId15" Type="http://schemas.openxmlformats.org/officeDocument/2006/relationships/image" Target="../media/image16.emf"/><Relationship Id="rId10" Type="http://schemas.openxmlformats.org/officeDocument/2006/relationships/tags" Target="../tags/tag174.xml"/><Relationship Id="rId4" Type="http://schemas.openxmlformats.org/officeDocument/2006/relationships/tags" Target="../tags/tag168.xml"/><Relationship Id="rId9" Type="http://schemas.openxmlformats.org/officeDocument/2006/relationships/tags" Target="../tags/tag173.xml"/><Relationship Id="rId14" Type="http://schemas.openxmlformats.org/officeDocument/2006/relationships/image" Target="../media/image41.emf"/></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3.xml"/><Relationship Id="rId4"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8" Type="http://schemas.openxmlformats.org/officeDocument/2006/relationships/tags" Target="../tags/tag183.xml"/><Relationship Id="rId3" Type="http://schemas.openxmlformats.org/officeDocument/2006/relationships/tags" Target="../tags/tag178.xml"/><Relationship Id="rId7" Type="http://schemas.openxmlformats.org/officeDocument/2006/relationships/tags" Target="../tags/tag182.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image" Target="../media/image43.emf"/><Relationship Id="rId5" Type="http://schemas.openxmlformats.org/officeDocument/2006/relationships/tags" Target="../tags/tag180.xml"/><Relationship Id="rId10" Type="http://schemas.openxmlformats.org/officeDocument/2006/relationships/image" Target="../media/image42.emf"/><Relationship Id="rId4" Type="http://schemas.openxmlformats.org/officeDocument/2006/relationships/tags" Target="../tags/tag179.xml"/><Relationship Id="rId9"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tags" Target="../tags/tag186.xml"/><Relationship Id="rId7" Type="http://schemas.openxmlformats.org/officeDocument/2006/relationships/tags" Target="../tags/tag190.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image" Target="../media/image45.emf"/><Relationship Id="rId5" Type="http://schemas.openxmlformats.org/officeDocument/2006/relationships/tags" Target="../tags/tag188.xml"/><Relationship Id="rId10" Type="http://schemas.openxmlformats.org/officeDocument/2006/relationships/image" Target="../media/image44.emf"/><Relationship Id="rId4" Type="http://schemas.openxmlformats.org/officeDocument/2006/relationships/tags" Target="../tags/tag187.xml"/><Relationship Id="rId9" Type="http://schemas.openxmlformats.org/officeDocument/2006/relationships/image" Target="../media/image43.emf"/></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tags" Target="../tags/tag193.xml"/><Relationship Id="rId7" Type="http://schemas.openxmlformats.org/officeDocument/2006/relationships/tags" Target="../tags/tag197.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image" Target="../media/image43.emf"/><Relationship Id="rId5" Type="http://schemas.openxmlformats.org/officeDocument/2006/relationships/tags" Target="../tags/tag195.xml"/><Relationship Id="rId10" Type="http://schemas.openxmlformats.org/officeDocument/2006/relationships/image" Target="../media/image47.emf"/><Relationship Id="rId4" Type="http://schemas.openxmlformats.org/officeDocument/2006/relationships/tags" Target="../tags/tag194.xml"/><Relationship Id="rId9" Type="http://schemas.openxmlformats.org/officeDocument/2006/relationships/image" Target="../media/image46.emf"/></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tags" Target="../tags/tag200.xml"/><Relationship Id="rId7" Type="http://schemas.openxmlformats.org/officeDocument/2006/relationships/tags" Target="../tags/tag204.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11" Type="http://schemas.openxmlformats.org/officeDocument/2006/relationships/image" Target="../media/image49.emf"/><Relationship Id="rId5" Type="http://schemas.openxmlformats.org/officeDocument/2006/relationships/tags" Target="../tags/tag202.xml"/><Relationship Id="rId10" Type="http://schemas.openxmlformats.org/officeDocument/2006/relationships/image" Target="../media/image43.emf"/><Relationship Id="rId4" Type="http://schemas.openxmlformats.org/officeDocument/2006/relationships/tags" Target="../tags/tag201.xml"/><Relationship Id="rId9" Type="http://schemas.openxmlformats.org/officeDocument/2006/relationships/image" Target="../media/image48.emf"/></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tags" Target="../tags/tag206.xml"/><Relationship Id="rId1" Type="http://schemas.openxmlformats.org/officeDocument/2006/relationships/tags" Target="../tags/tag205.xml"/></Relationships>
</file>

<file path=ppt/slides/_rels/slide35.xml.rels><?xml version="1.0" encoding="UTF-8" standalone="yes"?>
<Relationships xmlns="http://schemas.openxmlformats.org/package/2006/relationships"><Relationship Id="rId8" Type="http://schemas.openxmlformats.org/officeDocument/2006/relationships/tags" Target="../tags/tag214.xml"/><Relationship Id="rId13" Type="http://schemas.openxmlformats.org/officeDocument/2006/relationships/image" Target="../media/image52.emf"/><Relationship Id="rId3" Type="http://schemas.openxmlformats.org/officeDocument/2006/relationships/tags" Target="../tags/tag209.xml"/><Relationship Id="rId7" Type="http://schemas.openxmlformats.org/officeDocument/2006/relationships/tags" Target="../tags/tag213.xml"/><Relationship Id="rId12" Type="http://schemas.openxmlformats.org/officeDocument/2006/relationships/image" Target="../media/image51.emf"/><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image" Target="../media/image50.emf"/><Relationship Id="rId5" Type="http://schemas.openxmlformats.org/officeDocument/2006/relationships/tags" Target="../tags/tag211.xml"/><Relationship Id="rId10" Type="http://schemas.openxmlformats.org/officeDocument/2006/relationships/slideLayout" Target="../slideLayouts/slideLayout57.xml"/><Relationship Id="rId4" Type="http://schemas.openxmlformats.org/officeDocument/2006/relationships/tags" Target="../tags/tag210.xml"/><Relationship Id="rId9" Type="http://schemas.openxmlformats.org/officeDocument/2006/relationships/tags" Target="../tags/tag215.xml"/><Relationship Id="rId14" Type="http://schemas.openxmlformats.org/officeDocument/2006/relationships/image" Target="../media/image53.emf"/></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tags" Target="../tags/tag217.xml"/><Relationship Id="rId7" Type="http://schemas.openxmlformats.org/officeDocument/2006/relationships/tags" Target="../tags/tag221.xml"/><Relationship Id="rId2" Type="http://schemas.openxmlformats.org/officeDocument/2006/relationships/tags" Target="../tags/tag216.xml"/><Relationship Id="rId1" Type="http://schemas.openxmlformats.org/officeDocument/2006/relationships/vmlDrawing" Target="../drawings/vmlDrawing1.vml"/><Relationship Id="rId6" Type="http://schemas.openxmlformats.org/officeDocument/2006/relationships/tags" Target="../tags/tag220.xml"/><Relationship Id="rId11" Type="http://schemas.openxmlformats.org/officeDocument/2006/relationships/package" Target="../embeddings/Microsoft_Excel_Worksheet1.xlsx"/><Relationship Id="rId5" Type="http://schemas.openxmlformats.org/officeDocument/2006/relationships/tags" Target="../tags/tag219.xml"/><Relationship Id="rId10" Type="http://schemas.openxmlformats.org/officeDocument/2006/relationships/image" Target="../media/image56.emf"/><Relationship Id="rId4" Type="http://schemas.openxmlformats.org/officeDocument/2006/relationships/tags" Target="../tags/tag218.xml"/><Relationship Id="rId9" Type="http://schemas.openxmlformats.org/officeDocument/2006/relationships/image" Target="../media/image55.emf"/></Relationships>
</file>

<file path=ppt/slides/_rels/slide37.xml.rels><?xml version="1.0" encoding="UTF-8" standalone="yes"?>
<Relationships xmlns="http://schemas.openxmlformats.org/package/2006/relationships"><Relationship Id="rId8" Type="http://schemas.openxmlformats.org/officeDocument/2006/relationships/tags" Target="../tags/tag229.xml"/><Relationship Id="rId13" Type="http://schemas.openxmlformats.org/officeDocument/2006/relationships/image" Target="../media/image59.emf"/><Relationship Id="rId3" Type="http://schemas.openxmlformats.org/officeDocument/2006/relationships/tags" Target="../tags/tag224.xml"/><Relationship Id="rId7" Type="http://schemas.openxmlformats.org/officeDocument/2006/relationships/tags" Target="../tags/tag228.xml"/><Relationship Id="rId12" Type="http://schemas.openxmlformats.org/officeDocument/2006/relationships/image" Target="../media/image58.emf"/><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tags" Target="../tags/tag227.xml"/><Relationship Id="rId11" Type="http://schemas.openxmlformats.org/officeDocument/2006/relationships/image" Target="../media/image57.emf"/><Relationship Id="rId5" Type="http://schemas.openxmlformats.org/officeDocument/2006/relationships/tags" Target="../tags/tag226.xml"/><Relationship Id="rId10" Type="http://schemas.openxmlformats.org/officeDocument/2006/relationships/notesSlide" Target="../notesSlides/notesSlide9.xml"/><Relationship Id="rId4" Type="http://schemas.openxmlformats.org/officeDocument/2006/relationships/tags" Target="../tags/tag225.xml"/><Relationship Id="rId9" Type="http://schemas.openxmlformats.org/officeDocument/2006/relationships/slideLayout" Target="../slideLayouts/slideLayout57.xml"/><Relationship Id="rId14" Type="http://schemas.openxmlformats.org/officeDocument/2006/relationships/image" Target="../media/image60.emf"/></Relationships>
</file>

<file path=ppt/slides/_rels/slide38.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image" Target="../media/image1.jpeg"/><Relationship Id="rId5" Type="http://schemas.openxmlformats.org/officeDocument/2006/relationships/slideLayout" Target="../slideLayouts/slideLayout58.xml"/><Relationship Id="rId4" Type="http://schemas.openxmlformats.org/officeDocument/2006/relationships/tags" Target="../tags/tag233.xml"/></Relationships>
</file>

<file path=ppt/slides/_rels/slide39.xml.rels><?xml version="1.0" encoding="UTF-8" standalone="yes"?>
<Relationships xmlns="http://schemas.openxmlformats.org/package/2006/relationships"><Relationship Id="rId8" Type="http://schemas.openxmlformats.org/officeDocument/2006/relationships/tags" Target="../tags/tag241.xml"/><Relationship Id="rId13" Type="http://schemas.openxmlformats.org/officeDocument/2006/relationships/image" Target="../media/image18.png"/><Relationship Id="rId3" Type="http://schemas.openxmlformats.org/officeDocument/2006/relationships/tags" Target="../tags/tag236.xml"/><Relationship Id="rId7" Type="http://schemas.openxmlformats.org/officeDocument/2006/relationships/tags" Target="../tags/tag240.xml"/><Relationship Id="rId12" Type="http://schemas.openxmlformats.org/officeDocument/2006/relationships/slideLayout" Target="../slideLayouts/slideLayout57.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tags" Target="../tags/tag239.xml"/><Relationship Id="rId11" Type="http://schemas.openxmlformats.org/officeDocument/2006/relationships/tags" Target="../tags/tag244.xml"/><Relationship Id="rId5" Type="http://schemas.openxmlformats.org/officeDocument/2006/relationships/tags" Target="../tags/tag238.xml"/><Relationship Id="rId10" Type="http://schemas.openxmlformats.org/officeDocument/2006/relationships/tags" Target="../tags/tag243.xml"/><Relationship Id="rId4" Type="http://schemas.openxmlformats.org/officeDocument/2006/relationships/tags" Target="../tags/tag237.xml"/><Relationship Id="rId9" Type="http://schemas.openxmlformats.org/officeDocument/2006/relationships/tags" Target="../tags/tag242.xml"/><Relationship Id="rId14" Type="http://schemas.openxmlformats.org/officeDocument/2006/relationships/image" Target="../media/image61.wmf"/></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4.xml"/><Relationship Id="rId4"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8" Type="http://schemas.openxmlformats.org/officeDocument/2006/relationships/tags" Target="../tags/tag252.xml"/><Relationship Id="rId13" Type="http://schemas.openxmlformats.org/officeDocument/2006/relationships/image" Target="../media/image63.emf"/><Relationship Id="rId3" Type="http://schemas.openxmlformats.org/officeDocument/2006/relationships/tags" Target="../tags/tag247.xml"/><Relationship Id="rId7" Type="http://schemas.openxmlformats.org/officeDocument/2006/relationships/tags" Target="../tags/tag251.xml"/><Relationship Id="rId12" Type="http://schemas.openxmlformats.org/officeDocument/2006/relationships/image" Target="../media/image18.png"/><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11" Type="http://schemas.openxmlformats.org/officeDocument/2006/relationships/image" Target="../media/image16.emf"/><Relationship Id="rId5" Type="http://schemas.openxmlformats.org/officeDocument/2006/relationships/tags" Target="../tags/tag249.xml"/><Relationship Id="rId10" Type="http://schemas.openxmlformats.org/officeDocument/2006/relationships/image" Target="../media/image62.emf"/><Relationship Id="rId4" Type="http://schemas.openxmlformats.org/officeDocument/2006/relationships/tags" Target="../tags/tag248.xml"/><Relationship Id="rId9"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tags" Target="../tags/tag255.xml"/><Relationship Id="rId7" Type="http://schemas.openxmlformats.org/officeDocument/2006/relationships/slideLayout" Target="../slideLayouts/slideLayout57.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5" Type="http://schemas.openxmlformats.org/officeDocument/2006/relationships/tags" Target="../tags/tag257.xml"/><Relationship Id="rId10" Type="http://schemas.openxmlformats.org/officeDocument/2006/relationships/image" Target="../media/image66.emf"/><Relationship Id="rId4" Type="http://schemas.openxmlformats.org/officeDocument/2006/relationships/tags" Target="../tags/tag256.xml"/><Relationship Id="rId9" Type="http://schemas.openxmlformats.org/officeDocument/2006/relationships/image" Target="../media/image65.emf"/></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tags" Target="../tags/tag261.xml"/><Relationship Id="rId7" Type="http://schemas.openxmlformats.org/officeDocument/2006/relationships/tags" Target="../tags/tag265.xm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tags" Target="../tags/tag264.xml"/><Relationship Id="rId5" Type="http://schemas.openxmlformats.org/officeDocument/2006/relationships/tags" Target="../tags/tag263.xml"/><Relationship Id="rId10" Type="http://schemas.openxmlformats.org/officeDocument/2006/relationships/image" Target="../media/image18.png"/><Relationship Id="rId4" Type="http://schemas.openxmlformats.org/officeDocument/2006/relationships/tags" Target="../tags/tag262.xml"/><Relationship Id="rId9" Type="http://schemas.openxmlformats.org/officeDocument/2006/relationships/image" Target="../media/image67.emf"/></Relationships>
</file>

<file path=ppt/slides/_rels/slide43.xml.rels><?xml version="1.0" encoding="UTF-8" standalone="yes"?>
<Relationships xmlns="http://schemas.openxmlformats.org/package/2006/relationships"><Relationship Id="rId8" Type="http://schemas.openxmlformats.org/officeDocument/2006/relationships/tags" Target="../tags/tag273.xml"/><Relationship Id="rId13" Type="http://schemas.openxmlformats.org/officeDocument/2006/relationships/image" Target="../media/image18.png"/><Relationship Id="rId3" Type="http://schemas.openxmlformats.org/officeDocument/2006/relationships/tags" Target="../tags/tag268.xml"/><Relationship Id="rId7" Type="http://schemas.openxmlformats.org/officeDocument/2006/relationships/tags" Target="../tags/tag272.xml"/><Relationship Id="rId12" Type="http://schemas.openxmlformats.org/officeDocument/2006/relationships/image" Target="../media/image32.emf"/><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tags" Target="../tags/tag271.xml"/><Relationship Id="rId11" Type="http://schemas.openxmlformats.org/officeDocument/2006/relationships/image" Target="../media/image68.emf"/><Relationship Id="rId5" Type="http://schemas.openxmlformats.org/officeDocument/2006/relationships/tags" Target="../tags/tag270.xml"/><Relationship Id="rId10" Type="http://schemas.openxmlformats.org/officeDocument/2006/relationships/slideLayout" Target="../slideLayouts/slideLayout57.xml"/><Relationship Id="rId4" Type="http://schemas.openxmlformats.org/officeDocument/2006/relationships/tags" Target="../tags/tag269.xml"/><Relationship Id="rId9" Type="http://schemas.openxmlformats.org/officeDocument/2006/relationships/tags" Target="../tags/tag274.xml"/><Relationship Id="rId14" Type="http://schemas.openxmlformats.org/officeDocument/2006/relationships/image" Target="../media/image69.emf"/></Relationships>
</file>

<file path=ppt/slides/_rels/slide44.xml.rels><?xml version="1.0" encoding="UTF-8" standalone="yes"?>
<Relationships xmlns="http://schemas.openxmlformats.org/package/2006/relationships"><Relationship Id="rId8" Type="http://schemas.openxmlformats.org/officeDocument/2006/relationships/tags" Target="../tags/tag282.xml"/><Relationship Id="rId3" Type="http://schemas.openxmlformats.org/officeDocument/2006/relationships/tags" Target="../tags/tag277.xml"/><Relationship Id="rId7" Type="http://schemas.openxmlformats.org/officeDocument/2006/relationships/tags" Target="../tags/tag281.xml"/><Relationship Id="rId12" Type="http://schemas.openxmlformats.org/officeDocument/2006/relationships/image" Target="../media/image72.emf"/><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tags" Target="../tags/tag280.xml"/><Relationship Id="rId11" Type="http://schemas.openxmlformats.org/officeDocument/2006/relationships/image" Target="../media/image71.emf"/><Relationship Id="rId5" Type="http://schemas.openxmlformats.org/officeDocument/2006/relationships/tags" Target="../tags/tag279.xml"/><Relationship Id="rId10" Type="http://schemas.openxmlformats.org/officeDocument/2006/relationships/image" Target="../media/image70.emf"/><Relationship Id="rId4" Type="http://schemas.openxmlformats.org/officeDocument/2006/relationships/tags" Target="../tags/tag278.xml"/><Relationship Id="rId9"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ags" Target="../tags/tag283.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tags" Target="../tags/tag285.xml"/><Relationship Id="rId1" Type="http://schemas.openxmlformats.org/officeDocument/2006/relationships/tags" Target="../tags/tag284.xml"/><Relationship Id="rId4" Type="http://schemas.openxmlformats.org/officeDocument/2006/relationships/image" Target="../media/image73.emf"/></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tags" Target="../tags/tag287.xml"/><Relationship Id="rId1" Type="http://schemas.openxmlformats.org/officeDocument/2006/relationships/tags" Target="../tags/tag286.xml"/><Relationship Id="rId4" Type="http://schemas.openxmlformats.org/officeDocument/2006/relationships/image" Target="../media/image74.emf"/></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tags" Target="../tags/tag289.xml"/><Relationship Id="rId1" Type="http://schemas.openxmlformats.org/officeDocument/2006/relationships/tags" Target="../tags/tag288.xml"/><Relationship Id="rId4" Type="http://schemas.openxmlformats.org/officeDocument/2006/relationships/image" Target="../media/image75.emf"/></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tags" Target="../tags/tag291.xml"/><Relationship Id="rId1" Type="http://schemas.openxmlformats.org/officeDocument/2006/relationships/tags" Target="../tags/tag290.xml"/><Relationship Id="rId4" Type="http://schemas.openxmlformats.org/officeDocument/2006/relationships/image" Target="../media/image76.emf"/></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Layout" Target="../slideLayouts/slideLayout5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tags" Target="../tags/tag293.xml"/><Relationship Id="rId1" Type="http://schemas.openxmlformats.org/officeDocument/2006/relationships/tags" Target="../tags/tag292.xml"/><Relationship Id="rId4" Type="http://schemas.openxmlformats.org/officeDocument/2006/relationships/image" Target="../media/image77.emf"/></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tags" Target="../tags/tag295.xml"/><Relationship Id="rId1" Type="http://schemas.openxmlformats.org/officeDocument/2006/relationships/tags" Target="../tags/tag294.xml"/><Relationship Id="rId4" Type="http://schemas.openxmlformats.org/officeDocument/2006/relationships/image" Target="../media/image78.emf"/></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tags" Target="../tags/tag297.xml"/><Relationship Id="rId1" Type="http://schemas.openxmlformats.org/officeDocument/2006/relationships/tags" Target="../tags/tag296.xml"/><Relationship Id="rId4" Type="http://schemas.openxmlformats.org/officeDocument/2006/relationships/image" Target="../media/image79.emf"/></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tags" Target="../tags/tag299.xml"/><Relationship Id="rId1" Type="http://schemas.openxmlformats.org/officeDocument/2006/relationships/tags" Target="../tags/tag298.xml"/><Relationship Id="rId4" Type="http://schemas.openxmlformats.org/officeDocument/2006/relationships/image" Target="../media/image80.emf"/></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tags" Target="../tags/tag301.xml"/><Relationship Id="rId1" Type="http://schemas.openxmlformats.org/officeDocument/2006/relationships/tags" Target="../tags/tag300.xml"/><Relationship Id="rId4" Type="http://schemas.openxmlformats.org/officeDocument/2006/relationships/image" Target="../media/image81.emf"/></Relationships>
</file>

<file path=ppt/slides/_rels/slide55.xml.rels><?xml version="1.0" encoding="UTF-8" standalone="yes"?>
<Relationships xmlns="http://schemas.openxmlformats.org/package/2006/relationships"><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 Id="rId6" Type="http://schemas.openxmlformats.org/officeDocument/2006/relationships/image" Target="../media/image83.emf"/><Relationship Id="rId5" Type="http://schemas.openxmlformats.org/officeDocument/2006/relationships/image" Target="../media/image82.emf"/><Relationship Id="rId4" Type="http://schemas.openxmlformats.org/officeDocument/2006/relationships/slideLayout" Target="../slideLayouts/slideLayout6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ags" Target="../tags/tag305.xml"/></Relationships>
</file>

<file path=ppt/slides/_rels/slide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oneTexte 3"/>
          <p:cNvSpPr txBox="1">
            <a:spLocks noChangeArrowheads="1"/>
          </p:cNvSpPr>
          <p:nvPr>
            <p:custDataLst>
              <p:tags r:id="rId1"/>
            </p:custDataLst>
          </p:nvPr>
        </p:nvSpPr>
        <p:spPr bwMode="auto">
          <a:xfrm>
            <a:off x="8532440" y="6672164"/>
            <a:ext cx="28405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400" b="0" dirty="0">
                <a:solidFill>
                  <a:srgbClr val="336699"/>
                </a:solidFill>
              </a:rPr>
              <a:t>1</a:t>
            </a:r>
          </a:p>
        </p:txBody>
      </p:sp>
      <p:sp>
        <p:nvSpPr>
          <p:cNvPr id="4" name="Sous-titre 3"/>
          <p:cNvSpPr>
            <a:spLocks noGrp="1"/>
          </p:cNvSpPr>
          <p:nvPr>
            <p:ph type="subTitle" idx="1"/>
            <p:custDataLst>
              <p:tags r:id="rId2"/>
            </p:custDataLst>
          </p:nvPr>
        </p:nvSpPr>
        <p:spPr>
          <a:xfrm>
            <a:off x="5220072" y="4149080"/>
            <a:ext cx="2665777" cy="432048"/>
          </a:xfrm>
          <a:solidFill>
            <a:srgbClr val="497592"/>
          </a:solidFill>
        </p:spPr>
        <p:txBody>
          <a:bodyPr/>
          <a:lstStyle/>
          <a:p>
            <a:r>
              <a:rPr lang="fr-FR" sz="2000" b="1" dirty="0">
                <a:solidFill>
                  <a:schemeClr val="bg1"/>
                </a:solidFill>
              </a:rPr>
              <a:t>Edition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8" descr="Fond 1"/>
          <p:cNvPicPr>
            <a:picLocks noChangeAspect="1" noChangeArrowheads="1"/>
          </p:cNvPicPr>
          <p:nvPr>
            <p:custDataLst>
              <p:tags r:id="rId1"/>
            </p:custDataLst>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620713"/>
            <a:ext cx="9166225" cy="648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3" name="ZoneTexte 10"/>
          <p:cNvSpPr txBox="1">
            <a:spLocks noChangeArrowheads="1"/>
          </p:cNvSpPr>
          <p:nvPr>
            <p:custDataLst>
              <p:tags r:id="rId2"/>
            </p:custDataLst>
          </p:nvPr>
        </p:nvSpPr>
        <p:spPr bwMode="auto">
          <a:xfrm>
            <a:off x="2700338" y="2743200"/>
            <a:ext cx="5832475" cy="1477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3000" dirty="0">
                <a:solidFill>
                  <a:schemeClr val="bg1"/>
                </a:solidFill>
              </a:rPr>
              <a:t>LES CARACTERISTIQUES DE L’EMPLOI DES SALARIES DES INDUSTRIES CHIMIQUES</a:t>
            </a:r>
          </a:p>
        </p:txBody>
      </p:sp>
      <p:sp>
        <p:nvSpPr>
          <p:cNvPr id="11" name="Espace réservé du pied de page 10"/>
          <p:cNvSpPr>
            <a:spLocks noGrp="1"/>
          </p:cNvSpPr>
          <p:nvPr>
            <p:ph type="ftr" sz="quarter" idx="11"/>
            <p:custDataLst>
              <p:tags r:id="rId3"/>
            </p:custDataLst>
          </p:nvPr>
        </p:nvSpPr>
        <p:spPr>
          <a:xfrm>
            <a:off x="8100392" y="6505873"/>
            <a:ext cx="871736" cy="352127"/>
          </a:xfrm>
        </p:spPr>
        <p:txBody>
          <a:bodyPr/>
          <a:lstStyle/>
          <a:p>
            <a:pPr>
              <a:defRPr/>
            </a:pPr>
            <a:fld id="{B90FFF46-0430-4065-BC41-9543E5BE0CBB}" type="slidenum">
              <a:rPr lang="fr-FR" smtClean="0">
                <a:solidFill>
                  <a:srgbClr val="336699"/>
                </a:solidFill>
              </a:rPr>
              <a:pPr>
                <a:defRPr/>
              </a:pPr>
              <a:t>10</a:t>
            </a:fld>
            <a:endParaRPr lang="fr-FR" dirty="0">
              <a:solidFill>
                <a:srgbClr val="33669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custDataLst>
              <p:tags r:id="rId1"/>
            </p:custDataLst>
          </p:nvPr>
        </p:nvPicPr>
        <p:blipFill>
          <a:blip r:embed="rId10" cstate="print"/>
          <a:stretch>
            <a:fillRect/>
          </a:stretch>
        </p:blipFill>
        <p:spPr>
          <a:xfrm>
            <a:off x="0" y="1843018"/>
            <a:ext cx="8676902" cy="3203902"/>
          </a:xfrm>
          <a:prstGeom prst="rect">
            <a:avLst/>
          </a:prstGeom>
        </p:spPr>
      </p:pic>
      <p:sp>
        <p:nvSpPr>
          <p:cNvPr id="57346" name="ZoneTexte 1"/>
          <p:cNvSpPr txBox="1">
            <a:spLocks noChangeArrowheads="1"/>
          </p:cNvSpPr>
          <p:nvPr>
            <p:custDataLst>
              <p:tags r:id="rId2"/>
            </p:custDataLst>
          </p:nvPr>
        </p:nvSpPr>
        <p:spPr bwMode="auto">
          <a:xfrm>
            <a:off x="611188" y="333375"/>
            <a:ext cx="7345362"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Evolution du nombre de salariés et du nombre d’établissements dans les industries chimiques</a:t>
            </a:r>
          </a:p>
        </p:txBody>
      </p:sp>
      <p:pic>
        <p:nvPicPr>
          <p:cNvPr id="57348" name="Picture 17"/>
          <p:cNvPicPr>
            <a:picLocks noChangeAspect="1" noChangeArrowheads="1"/>
          </p:cNvPicPr>
          <p:nvPr>
            <p:custDataLst>
              <p:tags r:id="rId3"/>
            </p:custDataLst>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843171" y="5498724"/>
            <a:ext cx="2226409" cy="6905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3253" name="ZoneTexte 1"/>
          <p:cNvSpPr txBox="1">
            <a:spLocks noChangeArrowheads="1"/>
          </p:cNvSpPr>
          <p:nvPr>
            <p:custDataLst>
              <p:tags r:id="rId4"/>
            </p:custDataLst>
          </p:nvPr>
        </p:nvSpPr>
        <p:spPr bwMode="auto">
          <a:xfrm>
            <a:off x="0" y="1566019"/>
            <a:ext cx="8735788" cy="276999"/>
          </a:xfrm>
          <a:prstGeom prst="rect">
            <a:avLst/>
          </a:prstGeom>
          <a:noFill/>
          <a:ln w="12700">
            <a:prstDash val="sysDot"/>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200" b="0" dirty="0">
                <a:solidFill>
                  <a:schemeClr val="tx1"/>
                </a:solidFill>
                <a:latin typeface="Candara" panose="020E0502030303020204" pitchFamily="34" charset="0"/>
              </a:rPr>
              <a:t>Les effectifs de la Branche sont estimés à 222 000 salariés, soit environ 1,2% de l’emploi total en France et 8% de l’emploi industriel. </a:t>
            </a:r>
          </a:p>
        </p:txBody>
      </p:sp>
      <p:sp>
        <p:nvSpPr>
          <p:cNvPr id="3" name="Rectangle 2"/>
          <p:cNvSpPr/>
          <p:nvPr>
            <p:custDataLst>
              <p:tags r:id="rId5"/>
            </p:custDataLst>
          </p:nvPr>
        </p:nvSpPr>
        <p:spPr>
          <a:xfrm>
            <a:off x="7614001" y="2924944"/>
            <a:ext cx="34237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
          <p:cNvSpPr txBox="1">
            <a:spLocks noChangeArrowheads="1"/>
          </p:cNvSpPr>
          <p:nvPr>
            <p:custDataLst>
              <p:tags r:id="rId6"/>
            </p:custDataLst>
          </p:nvPr>
        </p:nvSpPr>
        <p:spPr bwMode="auto">
          <a:xfrm>
            <a:off x="59644" y="5046920"/>
            <a:ext cx="6528580" cy="1569660"/>
          </a:xfrm>
          <a:prstGeom prst="rect">
            <a:avLst/>
          </a:prstGeom>
          <a:solidFill>
            <a:schemeClr val="bg1"/>
          </a:solidFill>
          <a:ln w="12700">
            <a:prstDash val="sysDot"/>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200" dirty="0">
                <a:solidFill>
                  <a:srgbClr val="C00000"/>
                </a:solidFill>
                <a:latin typeface="Candara" panose="020E0502030303020204" pitchFamily="34" charset="0"/>
                <a:sym typeface="Wingdings" panose="05000000000000000000" pitchFamily="2" charset="2"/>
              </a:rPr>
              <a:t></a:t>
            </a:r>
            <a:r>
              <a:rPr lang="fr-FR" altLang="fr-FR" sz="1200" b="0" dirty="0">
                <a:solidFill>
                  <a:schemeClr val="tx1"/>
                </a:solidFill>
                <a:latin typeface="Candara" panose="020E0502030303020204" pitchFamily="34" charset="0"/>
                <a:sym typeface="Wingdings" panose="05000000000000000000" pitchFamily="2" charset="2"/>
              </a:rPr>
              <a:t> </a:t>
            </a:r>
            <a:r>
              <a:rPr lang="fr-FR" altLang="fr-FR" sz="1200" b="0" i="1" dirty="0">
                <a:solidFill>
                  <a:schemeClr val="tx1"/>
                </a:solidFill>
                <a:latin typeface="Candara" panose="020E0502030303020204" pitchFamily="34" charset="0"/>
                <a:sym typeface="Wingdings" panose="05000000000000000000" pitchFamily="2" charset="2"/>
              </a:rPr>
              <a:t>Le nombre d’établissements du code NAF  7010Z sièges sociaux employant des salariés dépendants de la CCN et a très fortement augmenté entre 2015 et 2016, entrainant une augmentation globale très importantes du nombre d’établissements visible sur ce graphique. L’INSEE a bien confirmé cette augmentation indiquant que ce secteur particulier peut être soumis à des évolutions parfois difficiles à expliquer. On peut émettre l’hypothèse que cela serait le résultat de changement d’organisation des entreprises de la branche qui auraient soit créer de « nouveaux sièges » ou transférer des salariés… </a:t>
            </a:r>
          </a:p>
          <a:p>
            <a:pPr algn="just" eaLnBrk="1" hangingPunct="1">
              <a:spcBef>
                <a:spcPct val="0"/>
              </a:spcBef>
              <a:defRPr/>
            </a:pPr>
            <a:r>
              <a:rPr lang="fr-FR" altLang="fr-FR" sz="1200" b="0" i="1" dirty="0">
                <a:solidFill>
                  <a:schemeClr val="tx1"/>
                </a:solidFill>
                <a:latin typeface="Candara" panose="020E0502030303020204" pitchFamily="34" charset="0"/>
                <a:sym typeface="Wingdings" panose="05000000000000000000" pitchFamily="2" charset="2"/>
              </a:rPr>
              <a:t>Il semble nécessaire d’attendre les données de l’année suivante pour confirmer cette tendance et cette tentative d’explication.</a:t>
            </a:r>
            <a:endParaRPr lang="fr-FR" altLang="fr-FR" sz="1200" b="0" i="1" dirty="0">
              <a:solidFill>
                <a:schemeClr val="tx1"/>
              </a:solidFill>
              <a:latin typeface="Candara" panose="020E0502030303020204" pitchFamily="34" charset="0"/>
            </a:endParaRPr>
          </a:p>
        </p:txBody>
      </p:sp>
      <p:sp>
        <p:nvSpPr>
          <p:cNvPr id="11" name="Espace réservé du pied de page 10"/>
          <p:cNvSpPr>
            <a:spLocks noGrp="1"/>
          </p:cNvSpPr>
          <p:nvPr>
            <p:ph type="ftr" sz="quarter" idx="11"/>
            <p:custDataLst>
              <p:tags r:id="rId7"/>
            </p:custDataLst>
          </p:nvPr>
        </p:nvSpPr>
        <p:spPr>
          <a:xfrm>
            <a:off x="3995936" y="6569968"/>
            <a:ext cx="720080" cy="288032"/>
          </a:xfrm>
        </p:spPr>
        <p:txBody>
          <a:bodyPr/>
          <a:lstStyle/>
          <a:p>
            <a:pPr>
              <a:defRPr/>
            </a:pPr>
            <a:fld id="{E1CC931C-68DE-41F9-BB3C-CB6F72E29B88}" type="slidenum">
              <a:rPr lang="fr-FR" smtClean="0">
                <a:solidFill>
                  <a:srgbClr val="336699"/>
                </a:solidFill>
              </a:rPr>
              <a:pPr>
                <a:defRPr/>
              </a:pPr>
              <a:t>11</a:t>
            </a:fld>
            <a:endParaRPr lang="fr-FR" dirty="0">
              <a:solidFill>
                <a:srgbClr val="33669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oneTexte 1"/>
          <p:cNvSpPr txBox="1">
            <a:spLocks noChangeArrowheads="1"/>
          </p:cNvSpPr>
          <p:nvPr>
            <p:custDataLst>
              <p:tags r:id="rId1"/>
            </p:custDataLst>
          </p:nvPr>
        </p:nvSpPr>
        <p:spPr bwMode="auto">
          <a:xfrm>
            <a:off x="574675" y="366713"/>
            <a:ext cx="770572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Evolution du nombre de salariés dans les industries chimiques comparée à celle de l’industrie (Indice base 100 en 2009)</a:t>
            </a:r>
          </a:p>
        </p:txBody>
      </p:sp>
      <p:sp>
        <p:nvSpPr>
          <p:cNvPr id="9" name="ZoneTexte 1"/>
          <p:cNvSpPr txBox="1">
            <a:spLocks noChangeArrowheads="1"/>
          </p:cNvSpPr>
          <p:nvPr>
            <p:custDataLst>
              <p:tags r:id="rId2"/>
            </p:custDataLst>
          </p:nvPr>
        </p:nvSpPr>
        <p:spPr bwMode="auto">
          <a:xfrm>
            <a:off x="251520" y="5658805"/>
            <a:ext cx="5832475" cy="830997"/>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200" b="0" dirty="0">
                <a:solidFill>
                  <a:schemeClr val="tx1"/>
                </a:solidFill>
                <a:latin typeface="Candara" panose="020E0502030303020204" pitchFamily="34" charset="0"/>
              </a:rPr>
              <a:t>D’après les données Acoss pondérées par le taux de couverture appliqué, les effectifs salariés des industries chimiques auraient ainsi retrouvé leur niveau de 2009 alors que l’écart se creuse toujours davantage avec l’ensemble de l’industrie dont la baisse des effectifs se poursuit.</a:t>
            </a:r>
          </a:p>
        </p:txBody>
      </p:sp>
      <p:pic>
        <p:nvPicPr>
          <p:cNvPr id="3" name="Image 2"/>
          <p:cNvPicPr>
            <a:picLocks noChangeAspect="1"/>
          </p:cNvPicPr>
          <p:nvPr>
            <p:custDataLst>
              <p:tags r:id="rId3"/>
            </p:custDataLst>
          </p:nvPr>
        </p:nvPicPr>
        <p:blipFill>
          <a:blip r:embed="rId7" cstate="print"/>
          <a:stretch>
            <a:fillRect/>
          </a:stretch>
        </p:blipFill>
        <p:spPr>
          <a:xfrm>
            <a:off x="107504" y="1711006"/>
            <a:ext cx="8517793" cy="3887575"/>
          </a:xfrm>
          <a:prstGeom prst="rect">
            <a:avLst/>
          </a:prstGeom>
        </p:spPr>
      </p:pic>
      <p:pic>
        <p:nvPicPr>
          <p:cNvPr id="4" name="Image 3"/>
          <p:cNvPicPr>
            <a:picLocks noChangeAspect="1"/>
          </p:cNvPicPr>
          <p:nvPr>
            <p:custDataLst>
              <p:tags r:id="rId4"/>
            </p:custDataLst>
          </p:nvPr>
        </p:nvPicPr>
        <p:blipFill>
          <a:blip r:embed="rId8" cstate="print"/>
          <a:stretch>
            <a:fillRect/>
          </a:stretch>
        </p:blipFill>
        <p:spPr>
          <a:xfrm>
            <a:off x="6561678" y="5370088"/>
            <a:ext cx="2264792" cy="844470"/>
          </a:xfrm>
          <a:prstGeom prst="rect">
            <a:avLst/>
          </a:prstGeom>
        </p:spPr>
      </p:pic>
      <p:sp>
        <p:nvSpPr>
          <p:cNvPr id="10" name="Espace réservé du pied de page 9"/>
          <p:cNvSpPr>
            <a:spLocks noGrp="1"/>
          </p:cNvSpPr>
          <p:nvPr>
            <p:ph type="ftr" sz="quarter" idx="11"/>
            <p:custDataLst>
              <p:tags r:id="rId5"/>
            </p:custDataLst>
          </p:nvPr>
        </p:nvSpPr>
        <p:spPr>
          <a:xfrm>
            <a:off x="3995936" y="6569944"/>
            <a:ext cx="576014" cy="288056"/>
          </a:xfrm>
        </p:spPr>
        <p:txBody>
          <a:bodyPr/>
          <a:lstStyle/>
          <a:p>
            <a:pPr>
              <a:defRPr/>
            </a:pPr>
            <a:fld id="{DACE0DEF-76CB-48D5-ABDA-2FB2BE4E444C}" type="slidenum">
              <a:rPr lang="fr-FR" smtClean="0">
                <a:solidFill>
                  <a:srgbClr val="336699"/>
                </a:solidFill>
              </a:rPr>
              <a:pPr>
                <a:defRPr/>
              </a:pPr>
              <a:t>12</a:t>
            </a:fld>
            <a:endParaRPr lang="fr-FR" dirty="0">
              <a:solidFill>
                <a:srgbClr val="33669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oneTexte 1"/>
          <p:cNvSpPr txBox="1">
            <a:spLocks noChangeArrowheads="1"/>
          </p:cNvSpPr>
          <p:nvPr>
            <p:custDataLst>
              <p:tags r:id="rId1"/>
            </p:custDataLst>
          </p:nvPr>
        </p:nvSpPr>
        <p:spPr bwMode="auto">
          <a:xfrm>
            <a:off x="803275" y="354013"/>
            <a:ext cx="76327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Evolution de la répartition des salariés en fonction des codes NAF</a:t>
            </a:r>
          </a:p>
        </p:txBody>
      </p:sp>
      <p:sp>
        <p:nvSpPr>
          <p:cNvPr id="6" name="ZoneTexte 1"/>
          <p:cNvSpPr txBox="1">
            <a:spLocks noChangeArrowheads="1"/>
          </p:cNvSpPr>
          <p:nvPr>
            <p:custDataLst>
              <p:tags r:id="rId2"/>
            </p:custDataLst>
          </p:nvPr>
        </p:nvSpPr>
        <p:spPr bwMode="auto">
          <a:xfrm>
            <a:off x="0" y="5115991"/>
            <a:ext cx="7650068" cy="1200329"/>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200" dirty="0">
                <a:solidFill>
                  <a:schemeClr val="tx1"/>
                </a:solidFill>
                <a:latin typeface="Candara" pitchFamily="34" charset="0"/>
              </a:rPr>
              <a:t>Entre 2015 et 2016</a:t>
            </a:r>
            <a:r>
              <a:rPr lang="fr-FR" altLang="fr-FR" sz="1200" b="0" dirty="0">
                <a:solidFill>
                  <a:schemeClr val="tx1"/>
                </a:solidFill>
                <a:latin typeface="Candara" pitchFamily="34" charset="0"/>
              </a:rPr>
              <a:t>, on constate une </a:t>
            </a:r>
            <a:r>
              <a:rPr lang="fr-FR" altLang="fr-FR" sz="1200" dirty="0">
                <a:solidFill>
                  <a:schemeClr val="tx1"/>
                </a:solidFill>
                <a:latin typeface="Candara" pitchFamily="34" charset="0"/>
              </a:rPr>
              <a:t>stabilité de la part des activités de production chimique (56%) </a:t>
            </a:r>
            <a:r>
              <a:rPr lang="fr-FR" altLang="fr-FR" sz="1200" b="0" dirty="0">
                <a:solidFill>
                  <a:schemeClr val="tx1"/>
                </a:solidFill>
                <a:latin typeface="Candara" pitchFamily="34" charset="0"/>
              </a:rPr>
              <a:t>après plusieurs année de légère baisse grâce à l’impulsion de la chimie organique et de la production de savons, parfums et produits d’entretien, et de la baisse de la part des autres industries et service liés aux IC et du commerce de gros.</a:t>
            </a:r>
            <a:r>
              <a:rPr lang="fr-FR" altLang="fr-FR" sz="1200" dirty="0">
                <a:solidFill>
                  <a:schemeClr val="tx1"/>
                </a:solidFill>
                <a:latin typeface="Candara" pitchFamily="34" charset="0"/>
              </a:rPr>
              <a:t> </a:t>
            </a:r>
          </a:p>
          <a:p>
            <a:pPr algn="just" eaLnBrk="1" hangingPunct="1">
              <a:spcBef>
                <a:spcPct val="0"/>
              </a:spcBef>
              <a:defRPr/>
            </a:pPr>
            <a:endParaRPr lang="fr-FR" altLang="fr-FR" sz="1200" dirty="0">
              <a:solidFill>
                <a:schemeClr val="tx1"/>
              </a:solidFill>
              <a:latin typeface="Candara" pitchFamily="34" charset="0"/>
            </a:endParaRPr>
          </a:p>
          <a:p>
            <a:pPr algn="just" eaLnBrk="1" hangingPunct="1">
              <a:spcBef>
                <a:spcPct val="0"/>
              </a:spcBef>
              <a:defRPr/>
            </a:pPr>
            <a:r>
              <a:rPr lang="fr-FR" altLang="fr-FR" sz="1200" b="0" dirty="0">
                <a:solidFill>
                  <a:schemeClr val="tx1"/>
                </a:solidFill>
                <a:latin typeface="Candara" pitchFamily="34" charset="0"/>
              </a:rPr>
              <a:t>En 2016, on note par ailleurs une augmentation significative de la part des effectifs dans les holdings et sièges sociaux. </a:t>
            </a:r>
          </a:p>
        </p:txBody>
      </p:sp>
      <p:pic>
        <p:nvPicPr>
          <p:cNvPr id="59396" name="Picture 8"/>
          <p:cNvPicPr>
            <a:picLocks noChangeAspect="1" noChangeArrowheads="1"/>
          </p:cNvPicPr>
          <p:nvPr>
            <p:custDataLst>
              <p:tags r:id="rId3"/>
            </p:custDataLst>
          </p:nvPr>
        </p:nvPicPr>
        <p:blipFill>
          <a:blip r:embed="rId7" cstate="print">
            <a:extLst>
              <a:ext uri="{28A0092B-C50C-407E-A947-70E740481C1C}">
                <a14:useLocalDpi xmlns="" xmlns:a14="http://schemas.microsoft.com/office/drawing/2010/main" val="0"/>
              </a:ext>
            </a:extLst>
          </a:blip>
          <a:srcRect/>
          <a:stretch>
            <a:fillRect/>
          </a:stretch>
        </p:blipFill>
        <p:spPr bwMode="auto">
          <a:xfrm>
            <a:off x="7780756" y="5564368"/>
            <a:ext cx="1036638" cy="650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Image 1"/>
          <p:cNvPicPr>
            <a:picLocks noChangeAspect="1"/>
          </p:cNvPicPr>
          <p:nvPr>
            <p:custDataLst>
              <p:tags r:id="rId4"/>
            </p:custDataLst>
          </p:nvPr>
        </p:nvPicPr>
        <p:blipFill>
          <a:blip r:embed="rId8" cstate="print"/>
          <a:stretch>
            <a:fillRect/>
          </a:stretch>
        </p:blipFill>
        <p:spPr>
          <a:xfrm>
            <a:off x="0" y="1008205"/>
            <a:ext cx="9144000" cy="4107786"/>
          </a:xfrm>
          <a:prstGeom prst="rect">
            <a:avLst/>
          </a:prstGeom>
        </p:spPr>
      </p:pic>
      <p:sp>
        <p:nvSpPr>
          <p:cNvPr id="9" name="Espace réservé du pied de page 8"/>
          <p:cNvSpPr>
            <a:spLocks noGrp="1"/>
          </p:cNvSpPr>
          <p:nvPr>
            <p:ph type="ftr" sz="quarter" idx="11"/>
            <p:custDataLst>
              <p:tags r:id="rId5"/>
            </p:custDataLst>
          </p:nvPr>
        </p:nvSpPr>
        <p:spPr>
          <a:xfrm>
            <a:off x="3059832" y="6569944"/>
            <a:ext cx="2895600" cy="288056"/>
          </a:xfrm>
        </p:spPr>
        <p:txBody>
          <a:bodyPr/>
          <a:lstStyle/>
          <a:p>
            <a:pPr>
              <a:defRPr/>
            </a:pPr>
            <a:fld id="{89840800-3406-443F-8923-E84DDAFFD342}" type="slidenum">
              <a:rPr lang="fr-FR" smtClean="0">
                <a:solidFill>
                  <a:srgbClr val="336699"/>
                </a:solidFill>
              </a:rPr>
              <a:pPr>
                <a:defRPr/>
              </a:pPr>
              <a:t>13</a:t>
            </a:fld>
            <a:endParaRPr lang="fr-FR" dirty="0">
              <a:solidFill>
                <a:srgbClr val="33669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ZoneTexte 1"/>
          <p:cNvSpPr txBox="1">
            <a:spLocks noChangeArrowheads="1"/>
          </p:cNvSpPr>
          <p:nvPr>
            <p:custDataLst>
              <p:tags r:id="rId1"/>
            </p:custDataLst>
          </p:nvPr>
        </p:nvSpPr>
        <p:spPr bwMode="auto">
          <a:xfrm>
            <a:off x="684213" y="354013"/>
            <a:ext cx="76327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Répartition des établissements en fonction des codes NAF</a:t>
            </a:r>
          </a:p>
        </p:txBody>
      </p:sp>
      <p:pic>
        <p:nvPicPr>
          <p:cNvPr id="60420" name="Picture 8"/>
          <p:cNvPicPr>
            <a:picLocks noChangeAspect="1" noChangeArrowheads="1"/>
          </p:cNvPicPr>
          <p:nvPr>
            <p:custDataLst>
              <p:tags r:id="rId2"/>
            </p:custDataLst>
          </p:nvPr>
        </p:nvPicPr>
        <p:blipFill>
          <a:blip r:embed="rId8" cstate="print">
            <a:extLst>
              <a:ext uri="{28A0092B-C50C-407E-A947-70E740481C1C}">
                <a14:useLocalDpi xmlns="" xmlns:a14="http://schemas.microsoft.com/office/drawing/2010/main" val="0"/>
              </a:ext>
            </a:extLst>
          </a:blip>
          <a:srcRect/>
          <a:stretch>
            <a:fillRect/>
          </a:stretch>
        </p:blipFill>
        <p:spPr bwMode="auto">
          <a:xfrm>
            <a:off x="7799388" y="5543550"/>
            <a:ext cx="1035050" cy="650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ZoneTexte 1"/>
          <p:cNvSpPr txBox="1">
            <a:spLocks noChangeArrowheads="1"/>
          </p:cNvSpPr>
          <p:nvPr>
            <p:custDataLst>
              <p:tags r:id="rId3"/>
            </p:custDataLst>
          </p:nvPr>
        </p:nvSpPr>
        <p:spPr bwMode="auto">
          <a:xfrm>
            <a:off x="0" y="5176489"/>
            <a:ext cx="7416800" cy="1384995"/>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200" b="0" dirty="0">
                <a:solidFill>
                  <a:schemeClr val="tx1"/>
                </a:solidFill>
                <a:latin typeface="Candara" panose="020E0502030303020204" pitchFamily="34" charset="0"/>
              </a:rPr>
              <a:t>Comme pour les salariés, </a:t>
            </a:r>
            <a:r>
              <a:rPr lang="fr-FR" altLang="fr-FR" sz="1200" dirty="0">
                <a:solidFill>
                  <a:schemeClr val="tx1"/>
                </a:solidFill>
                <a:latin typeface="Candara" panose="020E0502030303020204" pitchFamily="34" charset="0"/>
              </a:rPr>
              <a:t>la part des établissements de production chimique a légèrement diminué </a:t>
            </a:r>
            <a:r>
              <a:rPr lang="fr-FR" altLang="fr-FR" sz="1200" b="0" dirty="0">
                <a:solidFill>
                  <a:schemeClr val="tx1"/>
                </a:solidFill>
                <a:latin typeface="Candara" panose="020E0502030303020204" pitchFamily="34" charset="0"/>
              </a:rPr>
              <a:t>entre 2013 </a:t>
            </a:r>
          </a:p>
          <a:p>
            <a:pPr algn="just" eaLnBrk="1" hangingPunct="1">
              <a:spcBef>
                <a:spcPct val="0"/>
              </a:spcBef>
              <a:defRPr/>
            </a:pPr>
            <a:endParaRPr lang="fr-FR" altLang="fr-FR" sz="1200" b="0" dirty="0">
              <a:solidFill>
                <a:schemeClr val="tx1"/>
              </a:solidFill>
              <a:latin typeface="Candara" panose="020E0502030303020204" pitchFamily="34" charset="0"/>
            </a:endParaRPr>
          </a:p>
          <a:p>
            <a:pPr algn="just" eaLnBrk="1" hangingPunct="1">
              <a:spcBef>
                <a:spcPct val="0"/>
              </a:spcBef>
              <a:defRPr/>
            </a:pPr>
            <a:r>
              <a:rPr lang="fr-FR" altLang="fr-FR" sz="1200" b="0" dirty="0">
                <a:solidFill>
                  <a:schemeClr val="tx1"/>
                </a:solidFill>
                <a:latin typeface="Candara" panose="020E0502030303020204" pitchFamily="34" charset="0"/>
              </a:rPr>
              <a:t>Et on retrouve </a:t>
            </a:r>
            <a:r>
              <a:rPr lang="fr-FR" altLang="fr-FR" sz="1200" dirty="0">
                <a:solidFill>
                  <a:schemeClr val="tx1"/>
                </a:solidFill>
                <a:latin typeface="Candara" panose="020E0502030303020204" pitchFamily="34" charset="0"/>
              </a:rPr>
              <a:t>cette évolution très forte des activités de Holding et sièges sociaux.  </a:t>
            </a:r>
          </a:p>
          <a:p>
            <a:pPr algn="just" eaLnBrk="1" hangingPunct="1">
              <a:spcBef>
                <a:spcPct val="0"/>
              </a:spcBef>
              <a:defRPr/>
            </a:pPr>
            <a:r>
              <a:rPr lang="fr-FR" altLang="fr-FR" sz="1200" b="0" dirty="0">
                <a:solidFill>
                  <a:schemeClr val="tx1"/>
                </a:solidFill>
                <a:latin typeface="Candara" panose="020E0502030303020204" pitchFamily="34" charset="0"/>
              </a:rPr>
              <a:t>Comme indiqué précédemment, on peut supposer qu’il s’agit de la création de nouveaux établissements issus des entreprises existantes avec ce statut de siège. En effet, si la répartition des établissements évolue, le nombre total d’établissement a également très fortement augmenté au total, passant de 58 33 en 2015 à 6516 en 2016, cette augmentation étant quasi uniquement du à ce seul code NAF.</a:t>
            </a:r>
          </a:p>
        </p:txBody>
      </p:sp>
      <p:pic>
        <p:nvPicPr>
          <p:cNvPr id="4" name="Image 3"/>
          <p:cNvPicPr>
            <a:picLocks noChangeAspect="1"/>
          </p:cNvPicPr>
          <p:nvPr>
            <p:custDataLst>
              <p:tags r:id="rId4"/>
            </p:custDataLst>
          </p:nvPr>
        </p:nvPicPr>
        <p:blipFill>
          <a:blip r:embed="rId9" cstate="print"/>
          <a:stretch>
            <a:fillRect/>
          </a:stretch>
        </p:blipFill>
        <p:spPr>
          <a:xfrm>
            <a:off x="0" y="1129567"/>
            <a:ext cx="9144000" cy="4070536"/>
          </a:xfrm>
          <a:prstGeom prst="rect">
            <a:avLst/>
          </a:prstGeom>
        </p:spPr>
      </p:pic>
      <p:sp>
        <p:nvSpPr>
          <p:cNvPr id="10" name="Espace réservé du pied de page 9"/>
          <p:cNvSpPr>
            <a:spLocks noGrp="1"/>
          </p:cNvSpPr>
          <p:nvPr>
            <p:ph type="ftr" sz="quarter" idx="11"/>
            <p:custDataLst>
              <p:tags r:id="rId5"/>
            </p:custDataLst>
          </p:nvPr>
        </p:nvSpPr>
        <p:spPr>
          <a:xfrm>
            <a:off x="3635896" y="6569944"/>
            <a:ext cx="936104" cy="288056"/>
          </a:xfrm>
        </p:spPr>
        <p:txBody>
          <a:bodyPr/>
          <a:lstStyle/>
          <a:p>
            <a:pPr>
              <a:defRPr/>
            </a:pPr>
            <a:fld id="{256D4972-773C-48A4-B079-C6E19379571E}" type="slidenum">
              <a:rPr lang="fr-FR" smtClean="0">
                <a:solidFill>
                  <a:srgbClr val="336699"/>
                </a:solidFill>
              </a:rPr>
              <a:pPr>
                <a:defRPr/>
              </a:pPr>
              <a:t>14</a:t>
            </a:fld>
            <a:endParaRPr lang="fr-FR" dirty="0">
              <a:solidFill>
                <a:srgbClr val="336699"/>
              </a:solidFill>
            </a:endParaRPr>
          </a:p>
        </p:txBody>
      </p:sp>
      <p:sp>
        <p:nvSpPr>
          <p:cNvPr id="2" name="ZoneTexte 1">
            <a:extLst>
              <a:ext uri="{FF2B5EF4-FFF2-40B4-BE49-F238E27FC236}">
                <a16:creationId xmlns:a16="http://schemas.microsoft.com/office/drawing/2014/main" xmlns="" id="{3802F787-CAAC-4AD3-968C-DFB55D71F33F}"/>
              </a:ext>
            </a:extLst>
          </p:cNvPr>
          <p:cNvSpPr txBox="1"/>
          <p:nvPr>
            <p:custDataLst>
              <p:tags r:id="rId6"/>
            </p:custDataLst>
          </p:nvPr>
        </p:nvSpPr>
        <p:spPr>
          <a:xfrm>
            <a:off x="0" y="0"/>
            <a:ext cx="3810000" cy="1270000"/>
          </a:xfrm>
          <a:prstGeom prst="rect">
            <a:avLst/>
          </a:prstGeom>
          <a:noFill/>
        </p:spPr>
        <p:txBody>
          <a:bodyPr vert="horz" rtlCol="0">
            <a:spAutoFit/>
          </a:bodyPr>
          <a:lstStyle/>
          <a:p>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ZoneTexte 1"/>
          <p:cNvSpPr txBox="1">
            <a:spLocks noChangeArrowheads="1"/>
          </p:cNvSpPr>
          <p:nvPr>
            <p:custDataLst>
              <p:tags r:id="rId1"/>
            </p:custDataLst>
          </p:nvPr>
        </p:nvSpPr>
        <p:spPr bwMode="auto">
          <a:xfrm>
            <a:off x="684213" y="354013"/>
            <a:ext cx="76327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Répartition des salariés en fonction des régions par activité principale (codes NAF) de production chimique</a:t>
            </a:r>
          </a:p>
        </p:txBody>
      </p:sp>
      <p:sp>
        <p:nvSpPr>
          <p:cNvPr id="9" name="ZoneTexte 1"/>
          <p:cNvSpPr txBox="1">
            <a:spLocks noChangeArrowheads="1"/>
          </p:cNvSpPr>
          <p:nvPr>
            <p:custDataLst>
              <p:tags r:id="rId2"/>
            </p:custDataLst>
          </p:nvPr>
        </p:nvSpPr>
        <p:spPr bwMode="auto">
          <a:xfrm>
            <a:off x="0" y="5055790"/>
            <a:ext cx="7056784" cy="1323439"/>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200" b="0" dirty="0">
                <a:solidFill>
                  <a:schemeClr val="tx1"/>
                </a:solidFill>
                <a:latin typeface="Candara" panose="020E0502030303020204" pitchFamily="34" charset="0"/>
              </a:rPr>
              <a:t>Lecture : 8 % des salariés des activités de production chimique de la région Ile de France travaillent dans le secteur « Chimie minérale ». </a:t>
            </a:r>
          </a:p>
          <a:p>
            <a:pPr algn="just" eaLnBrk="1" hangingPunct="1">
              <a:spcBef>
                <a:spcPct val="0"/>
              </a:spcBef>
              <a:defRPr/>
            </a:pPr>
            <a:endParaRPr lang="fr-FR" altLang="fr-FR" sz="1200" b="0" i="1" dirty="0">
              <a:solidFill>
                <a:schemeClr val="tx1"/>
              </a:solidFill>
              <a:latin typeface="Candara" panose="020E0502030303020204" pitchFamily="34" charset="0"/>
            </a:endParaRPr>
          </a:p>
          <a:p>
            <a:pPr marL="182563" indent="-182563" algn="just" eaLnBrk="1" hangingPunct="1">
              <a:spcBef>
                <a:spcPct val="0"/>
              </a:spcBef>
              <a:defRPr/>
            </a:pPr>
            <a:r>
              <a:rPr lang="fr-FR" altLang="fr-FR" sz="1100" b="0" dirty="0">
                <a:solidFill>
                  <a:schemeClr val="tx1"/>
                </a:solidFill>
                <a:latin typeface="Candara" panose="020E0502030303020204" pitchFamily="34" charset="0"/>
              </a:rPr>
              <a:t>*</a:t>
            </a:r>
            <a:r>
              <a:rPr lang="fr-FR" altLang="fr-FR" sz="1100" b="0" i="1" dirty="0">
                <a:solidFill>
                  <a:schemeClr val="tx1"/>
                </a:solidFill>
                <a:latin typeface="Candara" panose="020E0502030303020204" pitchFamily="34" charset="0"/>
              </a:rPr>
              <a:t>	La source utilisée est la DADS ce qui permet de s’assurer d’un décompte réel des effectifs salariés relevant effectivement de la convention collective IC. Toutefois le secret statistique appliqué par l’INSEE ne permet pas d’identifier la répartition par région quand les effectifs ou le nombre d’établissements sont trop réduits. Le pourcentage est calculé sur les emplois production chimique connus (hors secret statistique)</a:t>
            </a:r>
          </a:p>
        </p:txBody>
      </p:sp>
      <p:pic>
        <p:nvPicPr>
          <p:cNvPr id="2" name="Image 1"/>
          <p:cNvPicPr>
            <a:picLocks noChangeAspect="1"/>
          </p:cNvPicPr>
          <p:nvPr>
            <p:custDataLst>
              <p:tags r:id="rId3"/>
            </p:custDataLst>
          </p:nvPr>
        </p:nvPicPr>
        <p:blipFill>
          <a:blip r:embed="rId7" cstate="print"/>
          <a:stretch>
            <a:fillRect/>
          </a:stretch>
        </p:blipFill>
        <p:spPr>
          <a:xfrm>
            <a:off x="89310" y="1844824"/>
            <a:ext cx="8676456" cy="2932343"/>
          </a:xfrm>
          <a:prstGeom prst="rect">
            <a:avLst/>
          </a:prstGeom>
        </p:spPr>
      </p:pic>
      <p:pic>
        <p:nvPicPr>
          <p:cNvPr id="3" name="Image 2"/>
          <p:cNvPicPr>
            <a:picLocks noChangeAspect="1"/>
          </p:cNvPicPr>
          <p:nvPr>
            <p:custDataLst>
              <p:tags r:id="rId4"/>
            </p:custDataLst>
          </p:nvPr>
        </p:nvPicPr>
        <p:blipFill>
          <a:blip r:embed="rId8" cstate="print"/>
          <a:stretch>
            <a:fillRect/>
          </a:stretch>
        </p:blipFill>
        <p:spPr>
          <a:xfrm>
            <a:off x="7609837" y="5055790"/>
            <a:ext cx="1155929" cy="1047136"/>
          </a:xfrm>
          <a:prstGeom prst="rect">
            <a:avLst/>
          </a:prstGeom>
        </p:spPr>
      </p:pic>
      <p:sp>
        <p:nvSpPr>
          <p:cNvPr id="10" name="Espace réservé du pied de page 9"/>
          <p:cNvSpPr>
            <a:spLocks noGrp="1"/>
          </p:cNvSpPr>
          <p:nvPr>
            <p:ph type="ftr" sz="quarter" idx="11"/>
            <p:custDataLst>
              <p:tags r:id="rId5"/>
            </p:custDataLst>
          </p:nvPr>
        </p:nvSpPr>
        <p:spPr>
          <a:xfrm>
            <a:off x="4211960" y="6497936"/>
            <a:ext cx="504006" cy="360064"/>
          </a:xfrm>
        </p:spPr>
        <p:txBody>
          <a:bodyPr/>
          <a:lstStyle/>
          <a:p>
            <a:pPr>
              <a:defRPr/>
            </a:pPr>
            <a:fld id="{03305D49-3797-4B95-9E1B-B885C34D0613}" type="slidenum">
              <a:rPr lang="fr-FR" smtClean="0">
                <a:solidFill>
                  <a:srgbClr val="336699"/>
                </a:solidFill>
              </a:rPr>
              <a:pPr>
                <a:defRPr/>
              </a:pPr>
              <a:t>15</a:t>
            </a:fld>
            <a:endParaRPr lang="fr-FR" dirty="0">
              <a:solidFill>
                <a:srgbClr val="336699"/>
              </a:solidFill>
            </a:endParaRPr>
          </a:p>
        </p:txBody>
      </p:sp>
    </p:spTree>
    <p:extLst>
      <p:ext uri="{BB962C8B-B14F-4D97-AF65-F5344CB8AC3E}">
        <p14:creationId xmlns="" xmlns:p14="http://schemas.microsoft.com/office/powerpoint/2010/main" val="591052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oneTexte 1"/>
          <p:cNvSpPr txBox="1">
            <a:spLocks noChangeArrowheads="1"/>
          </p:cNvSpPr>
          <p:nvPr>
            <p:custDataLst>
              <p:tags r:id="rId1"/>
            </p:custDataLst>
          </p:nvPr>
        </p:nvSpPr>
        <p:spPr bwMode="auto">
          <a:xfrm>
            <a:off x="684213" y="260350"/>
            <a:ext cx="78486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Répartition des salariés et des établissements en fonction de la taille de l’établissement</a:t>
            </a:r>
          </a:p>
        </p:txBody>
      </p:sp>
      <p:sp>
        <p:nvSpPr>
          <p:cNvPr id="6" name="ZoneTexte 1"/>
          <p:cNvSpPr txBox="1">
            <a:spLocks noChangeArrowheads="1"/>
          </p:cNvSpPr>
          <p:nvPr>
            <p:custDataLst>
              <p:tags r:id="rId2"/>
            </p:custDataLst>
          </p:nvPr>
        </p:nvSpPr>
        <p:spPr bwMode="auto">
          <a:xfrm>
            <a:off x="323528" y="5733393"/>
            <a:ext cx="7291388" cy="646331"/>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200" dirty="0">
                <a:solidFill>
                  <a:schemeClr val="tx1"/>
                </a:solidFill>
                <a:latin typeface="Candara" panose="020E0502030303020204" pitchFamily="34" charset="0"/>
              </a:rPr>
              <a:t>Entre 2015 et 2016, une augmentation notable de la part des établissements de moins de 10 </a:t>
            </a:r>
            <a:r>
              <a:rPr lang="fr-FR" altLang="fr-FR" sz="1200" b="0" dirty="0">
                <a:solidFill>
                  <a:schemeClr val="tx1"/>
                </a:solidFill>
                <a:latin typeface="Candara" panose="020E0502030303020204" pitchFamily="34" charset="0"/>
              </a:rPr>
              <a:t>salariés (sans doute également liée à l’augmentation des sièges et holding) : elle est passée de 52 à 58%. La répartition des salariés par taille d’établissements employeurs n’a par contre pas évolué.</a:t>
            </a:r>
          </a:p>
        </p:txBody>
      </p:sp>
      <p:pic>
        <p:nvPicPr>
          <p:cNvPr id="2" name="Image 1"/>
          <p:cNvPicPr>
            <a:picLocks noChangeAspect="1"/>
          </p:cNvPicPr>
          <p:nvPr>
            <p:custDataLst>
              <p:tags r:id="rId3"/>
            </p:custDataLst>
          </p:nvPr>
        </p:nvPicPr>
        <p:blipFill>
          <a:blip r:embed="rId10" cstate="print"/>
          <a:stretch>
            <a:fillRect/>
          </a:stretch>
        </p:blipFill>
        <p:spPr>
          <a:xfrm>
            <a:off x="107504" y="1469857"/>
            <a:ext cx="7884815" cy="4109433"/>
          </a:xfrm>
          <a:prstGeom prst="rect">
            <a:avLst/>
          </a:prstGeom>
        </p:spPr>
      </p:pic>
      <p:pic>
        <p:nvPicPr>
          <p:cNvPr id="7" name="Image 6"/>
          <p:cNvPicPr>
            <a:picLocks noChangeAspect="1"/>
          </p:cNvPicPr>
          <p:nvPr>
            <p:custDataLst>
              <p:tags r:id="rId4"/>
            </p:custDataLst>
          </p:nvPr>
        </p:nvPicPr>
        <p:blipFill>
          <a:blip r:embed="rId11" cstate="print"/>
          <a:stretch>
            <a:fillRect/>
          </a:stretch>
        </p:blipFill>
        <p:spPr>
          <a:xfrm>
            <a:off x="7740352" y="4928508"/>
            <a:ext cx="1097627" cy="804885"/>
          </a:xfrm>
          <a:prstGeom prst="rect">
            <a:avLst/>
          </a:prstGeom>
        </p:spPr>
      </p:pic>
      <p:sp>
        <p:nvSpPr>
          <p:cNvPr id="10" name="Rectangle 9"/>
          <p:cNvSpPr/>
          <p:nvPr>
            <p:custDataLst>
              <p:tags r:id="rId5"/>
            </p:custDataLst>
          </p:nvPr>
        </p:nvSpPr>
        <p:spPr>
          <a:xfrm>
            <a:off x="1043608" y="4077072"/>
            <a:ext cx="287784" cy="369332"/>
          </a:xfrm>
          <a:prstGeom prst="rect">
            <a:avLst/>
          </a:prstGeom>
        </p:spPr>
        <p:txBody>
          <a:bodyPr wrap="square">
            <a:spAutoFit/>
          </a:bodyPr>
          <a:lstStyle/>
          <a:p>
            <a:r>
              <a:rPr lang="fr-FR" altLang="fr-FR" dirty="0">
                <a:solidFill>
                  <a:schemeClr val="bg2"/>
                </a:solidFill>
                <a:latin typeface="Candara" panose="020E0502030303020204" pitchFamily="34" charset="0"/>
                <a:sym typeface="Wingdings" panose="05000000000000000000" pitchFamily="2" charset="2"/>
              </a:rPr>
              <a:t></a:t>
            </a:r>
            <a:endParaRPr lang="fr-FR" dirty="0"/>
          </a:p>
        </p:txBody>
      </p:sp>
      <p:pic>
        <p:nvPicPr>
          <p:cNvPr id="11" name="Image 10"/>
          <p:cNvPicPr>
            <a:picLocks noChangeAspect="1"/>
          </p:cNvPicPr>
          <p:nvPr>
            <p:custDataLst>
              <p:tags r:id="rId6"/>
            </p:custDataLst>
          </p:nvPr>
        </p:nvPicPr>
        <p:blipFill>
          <a:blip r:embed="rId12" cstate="print"/>
          <a:stretch>
            <a:fillRect/>
          </a:stretch>
        </p:blipFill>
        <p:spPr>
          <a:xfrm>
            <a:off x="1043608" y="2610473"/>
            <a:ext cx="333188" cy="333713"/>
          </a:xfrm>
          <a:prstGeom prst="rect">
            <a:avLst/>
          </a:prstGeom>
        </p:spPr>
      </p:pic>
      <p:pic>
        <p:nvPicPr>
          <p:cNvPr id="13" name="Image 12"/>
          <p:cNvPicPr>
            <a:picLocks noChangeAspect="1"/>
          </p:cNvPicPr>
          <p:nvPr>
            <p:custDataLst>
              <p:tags r:id="rId7"/>
            </p:custDataLst>
          </p:nvPr>
        </p:nvPicPr>
        <p:blipFill>
          <a:blip r:embed="rId12" cstate="print"/>
          <a:stretch>
            <a:fillRect/>
          </a:stretch>
        </p:blipFill>
        <p:spPr>
          <a:xfrm>
            <a:off x="1043721" y="2161920"/>
            <a:ext cx="333188" cy="333713"/>
          </a:xfrm>
          <a:prstGeom prst="rect">
            <a:avLst/>
          </a:prstGeom>
        </p:spPr>
      </p:pic>
      <p:sp>
        <p:nvSpPr>
          <p:cNvPr id="15" name="Espace réservé du pied de page 14"/>
          <p:cNvSpPr>
            <a:spLocks noGrp="1"/>
          </p:cNvSpPr>
          <p:nvPr>
            <p:ph type="ftr" sz="quarter" idx="11"/>
            <p:custDataLst>
              <p:tags r:id="rId8"/>
            </p:custDataLst>
          </p:nvPr>
        </p:nvSpPr>
        <p:spPr>
          <a:xfrm>
            <a:off x="2987824" y="6569944"/>
            <a:ext cx="2895600" cy="288056"/>
          </a:xfrm>
        </p:spPr>
        <p:txBody>
          <a:bodyPr/>
          <a:lstStyle/>
          <a:p>
            <a:pPr>
              <a:defRPr/>
            </a:pPr>
            <a:fld id="{B7853E07-0CE0-4712-8855-C235586135B3}" type="slidenum">
              <a:rPr lang="fr-FR" smtClean="0">
                <a:solidFill>
                  <a:srgbClr val="336699"/>
                </a:solidFill>
              </a:rPr>
              <a:pPr>
                <a:defRPr/>
              </a:pPr>
              <a:t>16</a:t>
            </a:fld>
            <a:endParaRPr lang="fr-FR" dirty="0">
              <a:solidFill>
                <a:srgbClr val="33669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11" cstate="print"/>
          <a:stretch>
            <a:fillRect/>
          </a:stretch>
        </p:blipFill>
        <p:spPr>
          <a:xfrm>
            <a:off x="-40886" y="1196752"/>
            <a:ext cx="8276228" cy="4321909"/>
          </a:xfrm>
          <a:prstGeom prst="rect">
            <a:avLst/>
          </a:prstGeom>
        </p:spPr>
      </p:pic>
      <p:sp>
        <p:nvSpPr>
          <p:cNvPr id="62467" name="ZoneTexte 1"/>
          <p:cNvSpPr txBox="1">
            <a:spLocks noChangeArrowheads="1"/>
          </p:cNvSpPr>
          <p:nvPr>
            <p:custDataLst>
              <p:tags r:id="rId2"/>
            </p:custDataLst>
          </p:nvPr>
        </p:nvSpPr>
        <p:spPr bwMode="auto">
          <a:xfrm>
            <a:off x="900113" y="260350"/>
            <a:ext cx="76327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Répartition des entreprises et des salariés en fonction de la taille de l’entreprise</a:t>
            </a:r>
          </a:p>
        </p:txBody>
      </p:sp>
      <p:sp>
        <p:nvSpPr>
          <p:cNvPr id="6" name="ZoneTexte 1"/>
          <p:cNvSpPr txBox="1">
            <a:spLocks noChangeArrowheads="1"/>
          </p:cNvSpPr>
          <p:nvPr>
            <p:custDataLst>
              <p:tags r:id="rId3"/>
            </p:custDataLst>
          </p:nvPr>
        </p:nvSpPr>
        <p:spPr bwMode="auto">
          <a:xfrm>
            <a:off x="258031" y="5668452"/>
            <a:ext cx="7129462" cy="830997"/>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200" dirty="0">
                <a:solidFill>
                  <a:schemeClr val="tx1"/>
                </a:solidFill>
                <a:latin typeface="Candara" panose="020E0502030303020204" pitchFamily="34" charset="0"/>
              </a:rPr>
              <a:t>Comme pour les établissements, </a:t>
            </a:r>
            <a:r>
              <a:rPr lang="fr-FR" altLang="fr-FR" sz="1200" b="0" dirty="0">
                <a:solidFill>
                  <a:schemeClr val="tx1"/>
                </a:solidFill>
                <a:latin typeface="Candara" panose="020E0502030303020204" pitchFamily="34" charset="0"/>
              </a:rPr>
              <a:t>et sans doute pour la même raison d’augmentation du NAF Holding et sièges sociaux,</a:t>
            </a:r>
            <a:r>
              <a:rPr lang="fr-FR" altLang="fr-FR" sz="1200" dirty="0">
                <a:solidFill>
                  <a:schemeClr val="tx1"/>
                </a:solidFill>
                <a:latin typeface="Candara" panose="020E0502030303020204" pitchFamily="34" charset="0"/>
              </a:rPr>
              <a:t> une augmentation notable de la part des entreprises de moins de 10 </a:t>
            </a:r>
            <a:r>
              <a:rPr lang="fr-FR" altLang="fr-FR" sz="1200" b="0" dirty="0">
                <a:solidFill>
                  <a:schemeClr val="tx1"/>
                </a:solidFill>
                <a:latin typeface="Candara" panose="020E0502030303020204" pitchFamily="34" charset="0"/>
              </a:rPr>
              <a:t>salariés entre 2015 et 2016 : elle est passée de 52 à 60%. La répartition des salariés par taille d’entreprise n’a par contre quasiment pas évolué : +1% de salariés travaillant dans les entreprises de moins de 10.</a:t>
            </a:r>
          </a:p>
        </p:txBody>
      </p:sp>
      <p:sp>
        <p:nvSpPr>
          <p:cNvPr id="8" name="Rectangle 7"/>
          <p:cNvSpPr/>
          <p:nvPr>
            <p:custDataLst>
              <p:tags r:id="rId4"/>
            </p:custDataLst>
          </p:nvPr>
        </p:nvSpPr>
        <p:spPr>
          <a:xfrm>
            <a:off x="921048" y="4114629"/>
            <a:ext cx="386644" cy="369332"/>
          </a:xfrm>
          <a:prstGeom prst="rect">
            <a:avLst/>
          </a:prstGeom>
        </p:spPr>
        <p:txBody>
          <a:bodyPr wrap="none">
            <a:spAutoFit/>
          </a:bodyPr>
          <a:lstStyle/>
          <a:p>
            <a:r>
              <a:rPr lang="fr-FR" altLang="fr-FR" dirty="0">
                <a:solidFill>
                  <a:schemeClr val="bg2"/>
                </a:solidFill>
                <a:latin typeface="Candara" panose="020E0502030303020204" pitchFamily="34" charset="0"/>
                <a:sym typeface="Wingdings" panose="05000000000000000000" pitchFamily="2" charset="2"/>
              </a:rPr>
              <a:t></a:t>
            </a:r>
            <a:endParaRPr lang="fr-FR" dirty="0"/>
          </a:p>
        </p:txBody>
      </p:sp>
      <p:pic>
        <p:nvPicPr>
          <p:cNvPr id="9" name="Image 8"/>
          <p:cNvPicPr>
            <a:picLocks noChangeAspect="1"/>
          </p:cNvPicPr>
          <p:nvPr>
            <p:custDataLst>
              <p:tags r:id="rId5"/>
            </p:custDataLst>
          </p:nvPr>
        </p:nvPicPr>
        <p:blipFill>
          <a:blip r:embed="rId12" cstate="print"/>
          <a:stretch>
            <a:fillRect/>
          </a:stretch>
        </p:blipFill>
        <p:spPr>
          <a:xfrm>
            <a:off x="898470" y="2205517"/>
            <a:ext cx="431800" cy="432480"/>
          </a:xfrm>
          <a:prstGeom prst="rect">
            <a:avLst/>
          </a:prstGeom>
        </p:spPr>
      </p:pic>
      <p:pic>
        <p:nvPicPr>
          <p:cNvPr id="13" name="Image 12"/>
          <p:cNvPicPr>
            <a:picLocks noChangeAspect="1"/>
          </p:cNvPicPr>
          <p:nvPr>
            <p:custDataLst>
              <p:tags r:id="rId6"/>
            </p:custDataLst>
          </p:nvPr>
        </p:nvPicPr>
        <p:blipFill>
          <a:blip r:embed="rId12" cstate="print"/>
          <a:stretch>
            <a:fillRect/>
          </a:stretch>
        </p:blipFill>
        <p:spPr>
          <a:xfrm>
            <a:off x="898470" y="2637997"/>
            <a:ext cx="431800" cy="432480"/>
          </a:xfrm>
          <a:prstGeom prst="rect">
            <a:avLst/>
          </a:prstGeom>
        </p:spPr>
      </p:pic>
      <p:pic>
        <p:nvPicPr>
          <p:cNvPr id="12" name="Image 11"/>
          <p:cNvPicPr>
            <a:picLocks noChangeAspect="1"/>
          </p:cNvPicPr>
          <p:nvPr>
            <p:custDataLst>
              <p:tags r:id="rId7"/>
            </p:custDataLst>
          </p:nvPr>
        </p:nvPicPr>
        <p:blipFill>
          <a:blip r:embed="rId13" cstate="print"/>
          <a:stretch>
            <a:fillRect/>
          </a:stretch>
        </p:blipFill>
        <p:spPr>
          <a:xfrm>
            <a:off x="7740352" y="4928508"/>
            <a:ext cx="1097627" cy="804885"/>
          </a:xfrm>
          <a:prstGeom prst="rect">
            <a:avLst/>
          </a:prstGeom>
        </p:spPr>
      </p:pic>
      <p:pic>
        <p:nvPicPr>
          <p:cNvPr id="10" name="Image 9"/>
          <p:cNvPicPr>
            <a:picLocks noChangeAspect="1"/>
          </p:cNvPicPr>
          <p:nvPr>
            <p:custDataLst>
              <p:tags r:id="rId8"/>
            </p:custDataLst>
          </p:nvPr>
        </p:nvPicPr>
        <p:blipFill>
          <a:blip r:embed="rId14" cstate="print"/>
          <a:stretch>
            <a:fillRect/>
          </a:stretch>
        </p:blipFill>
        <p:spPr>
          <a:xfrm>
            <a:off x="323528" y="5460207"/>
            <a:ext cx="6124575" cy="266700"/>
          </a:xfrm>
          <a:prstGeom prst="rect">
            <a:avLst/>
          </a:prstGeom>
        </p:spPr>
      </p:pic>
      <p:sp>
        <p:nvSpPr>
          <p:cNvPr id="15" name="Espace réservé du pied de page 14"/>
          <p:cNvSpPr>
            <a:spLocks noGrp="1"/>
          </p:cNvSpPr>
          <p:nvPr>
            <p:ph type="ftr" sz="quarter" idx="11"/>
            <p:custDataLst>
              <p:tags r:id="rId9"/>
            </p:custDataLst>
          </p:nvPr>
        </p:nvSpPr>
        <p:spPr>
          <a:xfrm>
            <a:off x="3995936" y="6497960"/>
            <a:ext cx="648022" cy="360040"/>
          </a:xfrm>
        </p:spPr>
        <p:txBody>
          <a:bodyPr/>
          <a:lstStyle/>
          <a:p>
            <a:pPr>
              <a:defRPr/>
            </a:pPr>
            <a:fld id="{B593634F-CDDC-49F4-AFBF-F45A34DEAE7B}" type="slidenum">
              <a:rPr lang="fr-FR" smtClean="0">
                <a:solidFill>
                  <a:srgbClr val="336699"/>
                </a:solidFill>
              </a:rPr>
              <a:pPr>
                <a:defRPr/>
              </a:pPr>
              <a:t>17</a:t>
            </a:fld>
            <a:endParaRPr lang="fr-FR" dirty="0">
              <a:solidFill>
                <a:srgbClr val="33669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oneTexte 1"/>
          <p:cNvSpPr txBox="1">
            <a:spLocks noChangeArrowheads="1"/>
          </p:cNvSpPr>
          <p:nvPr>
            <p:custDataLst>
              <p:tags r:id="rId1"/>
            </p:custDataLst>
          </p:nvPr>
        </p:nvSpPr>
        <p:spPr bwMode="auto">
          <a:xfrm>
            <a:off x="695325" y="295275"/>
            <a:ext cx="78486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Evolution de la répartition du nombre de salariés par catégorie socio-professionnelle dans les industries chimiques</a:t>
            </a:r>
          </a:p>
        </p:txBody>
      </p:sp>
      <p:sp>
        <p:nvSpPr>
          <p:cNvPr id="8" name="ZoneTexte 1"/>
          <p:cNvSpPr txBox="1">
            <a:spLocks noChangeArrowheads="1"/>
          </p:cNvSpPr>
          <p:nvPr>
            <p:custDataLst>
              <p:tags r:id="rId2"/>
            </p:custDataLst>
          </p:nvPr>
        </p:nvSpPr>
        <p:spPr bwMode="auto">
          <a:xfrm>
            <a:off x="0" y="5877272"/>
            <a:ext cx="7416800" cy="461665"/>
          </a:xfrm>
          <a:prstGeom prst="rect">
            <a:avLst/>
          </a:prstGeom>
          <a:noFill/>
          <a:ln w="12700">
            <a:prstDash val="sysDot"/>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200" b="0" dirty="0">
                <a:solidFill>
                  <a:schemeClr val="tx1"/>
                </a:solidFill>
                <a:latin typeface="Candara" panose="020E0502030303020204" pitchFamily="34" charset="0"/>
              </a:rPr>
              <a:t>En 2019 : une diminution de la part des agents de maitrise et techniciens au profit des ingénieurs et cadres dont la proportion a augmenté de 2,8 points depuis 2017, et des ouvriers et employés (+0,7 points)</a:t>
            </a:r>
          </a:p>
        </p:txBody>
      </p:sp>
      <p:pic>
        <p:nvPicPr>
          <p:cNvPr id="3" name="Image 2"/>
          <p:cNvPicPr>
            <a:picLocks noChangeAspect="1"/>
          </p:cNvPicPr>
          <p:nvPr>
            <p:custDataLst>
              <p:tags r:id="rId3"/>
            </p:custDataLst>
          </p:nvPr>
        </p:nvPicPr>
        <p:blipFill>
          <a:blip r:embed="rId8" cstate="print"/>
          <a:stretch>
            <a:fillRect/>
          </a:stretch>
        </p:blipFill>
        <p:spPr>
          <a:xfrm>
            <a:off x="101713" y="1540893"/>
            <a:ext cx="8899497" cy="4334101"/>
          </a:xfrm>
          <a:prstGeom prst="rect">
            <a:avLst/>
          </a:prstGeom>
        </p:spPr>
      </p:pic>
      <p:pic>
        <p:nvPicPr>
          <p:cNvPr id="63492" name="Picture 5"/>
          <p:cNvPicPr>
            <a:picLocks noChangeAspect="1" noChangeArrowheads="1"/>
          </p:cNvPicPr>
          <p:nvPr>
            <p:custDataLst>
              <p:tags r:id="rId4"/>
            </p:custDataLst>
          </p:nvPr>
        </p:nvPicPr>
        <p:blipFill>
          <a:blip r:embed="rId9" cstate="print">
            <a:extLst>
              <a:ext uri="{28A0092B-C50C-407E-A947-70E740481C1C}">
                <a14:useLocalDpi xmlns="" xmlns:a14="http://schemas.microsoft.com/office/drawing/2010/main" val="0"/>
              </a:ext>
            </a:extLst>
          </a:blip>
          <a:srcRect/>
          <a:stretch>
            <a:fillRect/>
          </a:stretch>
        </p:blipFill>
        <p:spPr bwMode="auto">
          <a:xfrm>
            <a:off x="7668344" y="5473421"/>
            <a:ext cx="1397000" cy="742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Espace réservé du pied de page 9"/>
          <p:cNvSpPr>
            <a:spLocks noGrp="1"/>
          </p:cNvSpPr>
          <p:nvPr>
            <p:ph type="ftr" sz="quarter" idx="11"/>
            <p:custDataLst>
              <p:tags r:id="rId5"/>
            </p:custDataLst>
          </p:nvPr>
        </p:nvSpPr>
        <p:spPr>
          <a:xfrm>
            <a:off x="3203848" y="6497936"/>
            <a:ext cx="2895600" cy="360064"/>
          </a:xfrm>
        </p:spPr>
        <p:txBody>
          <a:bodyPr/>
          <a:lstStyle/>
          <a:p>
            <a:pPr>
              <a:defRPr/>
            </a:pPr>
            <a:fld id="{0D8B818A-4C0E-4232-AFAD-04EC42EF9712}" type="slidenum">
              <a:rPr lang="fr-FR" smtClean="0">
                <a:solidFill>
                  <a:srgbClr val="336699"/>
                </a:solidFill>
              </a:rPr>
              <a:pPr>
                <a:defRPr/>
              </a:pPr>
              <a:t>18</a:t>
            </a:fld>
            <a:endParaRPr lang="fr-FR" dirty="0">
              <a:solidFill>
                <a:srgbClr val="33669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11" cstate="print"/>
          <a:stretch>
            <a:fillRect/>
          </a:stretch>
        </p:blipFill>
        <p:spPr>
          <a:xfrm>
            <a:off x="45002" y="1189038"/>
            <a:ext cx="7843286" cy="4066515"/>
          </a:xfrm>
          <a:prstGeom prst="rect">
            <a:avLst/>
          </a:prstGeom>
        </p:spPr>
      </p:pic>
      <p:sp>
        <p:nvSpPr>
          <p:cNvPr id="64514" name="ZoneTexte 1"/>
          <p:cNvSpPr txBox="1">
            <a:spLocks noChangeArrowheads="1"/>
          </p:cNvSpPr>
          <p:nvPr>
            <p:custDataLst>
              <p:tags r:id="rId2"/>
            </p:custDataLst>
          </p:nvPr>
        </p:nvSpPr>
        <p:spPr bwMode="auto">
          <a:xfrm>
            <a:off x="685800" y="276225"/>
            <a:ext cx="7202488"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Comparaison de la répartition du nombre de salariés par catégorie socio-professionnelle de la Branche avec celle de l'industrie</a:t>
            </a:r>
          </a:p>
        </p:txBody>
      </p:sp>
      <p:sp>
        <p:nvSpPr>
          <p:cNvPr id="10" name="ZoneTexte 1"/>
          <p:cNvSpPr txBox="1">
            <a:spLocks noChangeArrowheads="1"/>
          </p:cNvSpPr>
          <p:nvPr>
            <p:custDataLst>
              <p:tags r:id="rId3"/>
            </p:custDataLst>
          </p:nvPr>
        </p:nvSpPr>
        <p:spPr bwMode="auto">
          <a:xfrm>
            <a:off x="174864" y="5553905"/>
            <a:ext cx="7331075" cy="946413"/>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200" b="0" dirty="0">
                <a:solidFill>
                  <a:schemeClr val="tx1"/>
                </a:solidFill>
                <a:latin typeface="Candara" panose="020E0502030303020204" pitchFamily="34" charset="0"/>
              </a:rPr>
              <a:t>La Branche concentre une proportion de catégorie d’«ingénieurs et cadres » beaucoup plus élevée que l’ensemble de l’industrie pour qui elle reste stable depuis plusieurs année autour de 17-18%</a:t>
            </a:r>
          </a:p>
          <a:p>
            <a:pPr algn="just" eaLnBrk="1" hangingPunct="1">
              <a:spcBef>
                <a:spcPct val="0"/>
              </a:spcBef>
              <a:defRPr/>
            </a:pPr>
            <a:r>
              <a:rPr lang="fr-FR" altLang="fr-FR" sz="1050" b="0" i="1" dirty="0">
                <a:solidFill>
                  <a:schemeClr val="bg2"/>
                </a:solidFill>
                <a:latin typeface="Candara" panose="020E0502030303020204" pitchFamily="34" charset="0"/>
              </a:rPr>
              <a:t>* Point de vigilance : la répartition des salariés par CSP de l’« industrie » est réalisée à partir des PCS, alors que la répartition des salariés par CSP dans la Branche est réalisée selon les 3 avenants de la classification des emplois de la Branche. Or l’Avenant II intègre une partie des employés.</a:t>
            </a:r>
          </a:p>
        </p:txBody>
      </p:sp>
      <p:pic>
        <p:nvPicPr>
          <p:cNvPr id="64516" name="Picture 6"/>
          <p:cNvPicPr>
            <a:picLocks noChangeAspect="1" noChangeArrowheads="1"/>
          </p:cNvPicPr>
          <p:nvPr>
            <p:custDataLst>
              <p:tags r:id="rId4"/>
            </p:custDataLst>
          </p:nvPr>
        </p:nvPicPr>
        <p:blipFill>
          <a:blip r:embed="rId12" cstate="print">
            <a:extLst>
              <a:ext uri="{28A0092B-C50C-407E-A947-70E740481C1C}">
                <a14:useLocalDpi xmlns="" xmlns:a14="http://schemas.microsoft.com/office/drawing/2010/main" val="0"/>
              </a:ext>
            </a:extLst>
          </a:blip>
          <a:srcRect/>
          <a:stretch>
            <a:fillRect/>
          </a:stretch>
        </p:blipFill>
        <p:spPr bwMode="auto">
          <a:xfrm>
            <a:off x="7596188" y="4891088"/>
            <a:ext cx="1143000" cy="1265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Image 6"/>
          <p:cNvPicPr>
            <a:picLocks noChangeAspect="1"/>
          </p:cNvPicPr>
          <p:nvPr>
            <p:custDataLst>
              <p:tags r:id="rId5"/>
            </p:custDataLst>
          </p:nvPr>
        </p:nvPicPr>
        <p:blipFill>
          <a:blip r:embed="rId13" cstate="print"/>
          <a:stretch>
            <a:fillRect/>
          </a:stretch>
        </p:blipFill>
        <p:spPr>
          <a:xfrm>
            <a:off x="181710" y="5287205"/>
            <a:ext cx="6124575" cy="266700"/>
          </a:xfrm>
          <a:prstGeom prst="rect">
            <a:avLst/>
          </a:prstGeom>
        </p:spPr>
      </p:pic>
      <p:sp>
        <p:nvSpPr>
          <p:cNvPr id="8" name="Rectangle 7"/>
          <p:cNvSpPr/>
          <p:nvPr>
            <p:custDataLst>
              <p:tags r:id="rId6"/>
            </p:custDataLst>
          </p:nvPr>
        </p:nvSpPr>
        <p:spPr>
          <a:xfrm>
            <a:off x="5148064" y="1762454"/>
            <a:ext cx="287784" cy="369332"/>
          </a:xfrm>
          <a:prstGeom prst="rect">
            <a:avLst/>
          </a:prstGeom>
        </p:spPr>
        <p:txBody>
          <a:bodyPr wrap="square">
            <a:spAutoFit/>
          </a:bodyPr>
          <a:lstStyle/>
          <a:p>
            <a:r>
              <a:rPr lang="fr-FR" altLang="fr-FR" dirty="0">
                <a:solidFill>
                  <a:schemeClr val="bg2"/>
                </a:solidFill>
                <a:latin typeface="Candara" panose="020E0502030303020204" pitchFamily="34" charset="0"/>
                <a:sym typeface="Wingdings" panose="05000000000000000000" pitchFamily="2" charset="2"/>
              </a:rPr>
              <a:t></a:t>
            </a:r>
            <a:endParaRPr lang="fr-FR" dirty="0"/>
          </a:p>
        </p:txBody>
      </p:sp>
      <p:pic>
        <p:nvPicPr>
          <p:cNvPr id="9" name="Image 8"/>
          <p:cNvPicPr>
            <a:picLocks noChangeAspect="1"/>
          </p:cNvPicPr>
          <p:nvPr>
            <p:custDataLst>
              <p:tags r:id="rId7"/>
            </p:custDataLst>
          </p:nvPr>
        </p:nvPicPr>
        <p:blipFill>
          <a:blip r:embed="rId14" cstate="print"/>
          <a:stretch>
            <a:fillRect/>
          </a:stretch>
        </p:blipFill>
        <p:spPr>
          <a:xfrm>
            <a:off x="5117558" y="2970051"/>
            <a:ext cx="503695" cy="504488"/>
          </a:xfrm>
          <a:prstGeom prst="rect">
            <a:avLst/>
          </a:prstGeom>
        </p:spPr>
      </p:pic>
      <p:sp>
        <p:nvSpPr>
          <p:cNvPr id="11" name="Rectangle 10"/>
          <p:cNvSpPr/>
          <p:nvPr>
            <p:custDataLst>
              <p:tags r:id="rId8"/>
            </p:custDataLst>
          </p:nvPr>
        </p:nvSpPr>
        <p:spPr>
          <a:xfrm>
            <a:off x="5117558" y="4312804"/>
            <a:ext cx="287784" cy="369332"/>
          </a:xfrm>
          <a:prstGeom prst="rect">
            <a:avLst/>
          </a:prstGeom>
        </p:spPr>
        <p:txBody>
          <a:bodyPr wrap="square">
            <a:spAutoFit/>
          </a:bodyPr>
          <a:lstStyle/>
          <a:p>
            <a:r>
              <a:rPr lang="fr-FR" altLang="fr-FR" dirty="0">
                <a:solidFill>
                  <a:schemeClr val="bg2"/>
                </a:solidFill>
                <a:latin typeface="Candara" panose="020E0502030303020204" pitchFamily="34" charset="0"/>
                <a:sym typeface="Wingdings" panose="05000000000000000000" pitchFamily="2" charset="2"/>
              </a:rPr>
              <a:t></a:t>
            </a:r>
            <a:endParaRPr lang="fr-FR" dirty="0"/>
          </a:p>
        </p:txBody>
      </p:sp>
      <p:sp>
        <p:nvSpPr>
          <p:cNvPr id="14" name="Espace réservé du pied de page 13"/>
          <p:cNvSpPr>
            <a:spLocks noGrp="1"/>
          </p:cNvSpPr>
          <p:nvPr>
            <p:ph type="ftr" sz="quarter" idx="11"/>
            <p:custDataLst>
              <p:tags r:id="rId9"/>
            </p:custDataLst>
          </p:nvPr>
        </p:nvSpPr>
        <p:spPr>
          <a:xfrm>
            <a:off x="2987824" y="6525344"/>
            <a:ext cx="2895600" cy="216048"/>
          </a:xfrm>
        </p:spPr>
        <p:txBody>
          <a:bodyPr/>
          <a:lstStyle/>
          <a:p>
            <a:pPr>
              <a:defRPr/>
            </a:pPr>
            <a:fld id="{3E821716-63FF-4DCB-9F44-643819071624}" type="slidenum">
              <a:rPr lang="fr-FR" smtClean="0">
                <a:solidFill>
                  <a:srgbClr val="336699"/>
                </a:solidFill>
              </a:rPr>
              <a:pPr>
                <a:defRPr/>
              </a:pPr>
              <a:t>19</a:t>
            </a:fld>
            <a:endParaRPr lang="fr-FR" dirty="0">
              <a:solidFill>
                <a:srgbClr val="33669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oneTexte 1"/>
          <p:cNvSpPr txBox="1">
            <a:spLocks noChangeArrowheads="1"/>
          </p:cNvSpPr>
          <p:nvPr>
            <p:custDataLst>
              <p:tags r:id="rId1"/>
            </p:custDataLst>
          </p:nvPr>
        </p:nvSpPr>
        <p:spPr bwMode="auto">
          <a:xfrm>
            <a:off x="684213" y="365125"/>
            <a:ext cx="73437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pPr>
            <a:r>
              <a:rPr lang="fr-FR" altLang="fr-FR" dirty="0">
                <a:solidFill>
                  <a:schemeClr val="bg1"/>
                </a:solidFill>
              </a:rPr>
              <a:t>SOMMAIRE</a:t>
            </a:r>
          </a:p>
        </p:txBody>
      </p:sp>
      <p:sp>
        <p:nvSpPr>
          <p:cNvPr id="44035" name="ZoneTexte 1"/>
          <p:cNvSpPr txBox="1">
            <a:spLocks noChangeArrowheads="1"/>
          </p:cNvSpPr>
          <p:nvPr>
            <p:custDataLst>
              <p:tags r:id="rId2"/>
            </p:custDataLst>
          </p:nvPr>
        </p:nvSpPr>
        <p:spPr bwMode="auto">
          <a:xfrm>
            <a:off x="9516" y="1484784"/>
            <a:ext cx="8856663" cy="5109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1177925" eaLnBrk="0" hangingPunct="0">
              <a:spcBef>
                <a:spcPct val="20000"/>
              </a:spcBef>
              <a:tabLst>
                <a:tab pos="7893050" algn="l"/>
              </a:tabLst>
              <a:defRPr sz="2000" b="1">
                <a:solidFill>
                  <a:srgbClr val="305B7D"/>
                </a:solidFill>
                <a:latin typeface="Arial" charset="0"/>
                <a:cs typeface="Arial" charset="0"/>
              </a:defRPr>
            </a:lvl1pPr>
            <a:lvl2pPr marL="742950" indent="-285750" defTabSz="1177925" eaLnBrk="0" hangingPunct="0">
              <a:spcBef>
                <a:spcPct val="20000"/>
              </a:spcBef>
              <a:buChar char="–"/>
              <a:tabLst>
                <a:tab pos="7893050" algn="l"/>
              </a:tabLst>
              <a:defRPr sz="1600" b="1">
                <a:solidFill>
                  <a:schemeClr val="tx1"/>
                </a:solidFill>
                <a:latin typeface="Arial" charset="0"/>
                <a:cs typeface="Arial" charset="0"/>
              </a:defRPr>
            </a:lvl2pPr>
            <a:lvl3pPr marL="1143000" indent="-228600" defTabSz="1177925" eaLnBrk="0" hangingPunct="0">
              <a:spcBef>
                <a:spcPct val="20000"/>
              </a:spcBef>
              <a:buChar char="•"/>
              <a:tabLst>
                <a:tab pos="7893050" algn="l"/>
              </a:tabLst>
              <a:defRPr sz="1600">
                <a:solidFill>
                  <a:schemeClr val="tx1"/>
                </a:solidFill>
                <a:latin typeface="Arial" charset="0"/>
                <a:cs typeface="Arial" charset="0"/>
              </a:defRPr>
            </a:lvl3pPr>
            <a:lvl4pPr marL="1600200" indent="-228600" defTabSz="1177925" eaLnBrk="0" hangingPunct="0">
              <a:spcBef>
                <a:spcPct val="20000"/>
              </a:spcBef>
              <a:buChar char="–"/>
              <a:tabLst>
                <a:tab pos="7893050" algn="l"/>
              </a:tabLst>
              <a:defRPr sz="2000">
                <a:solidFill>
                  <a:schemeClr val="tx1"/>
                </a:solidFill>
                <a:latin typeface="Arial" charset="0"/>
                <a:cs typeface="Arial" charset="0"/>
              </a:defRPr>
            </a:lvl4pPr>
            <a:lvl5pPr marL="2057400" indent="-228600" defTabSz="1177925" eaLnBrk="0" hangingPunct="0">
              <a:spcBef>
                <a:spcPct val="20000"/>
              </a:spcBef>
              <a:buChar char="»"/>
              <a:tabLst>
                <a:tab pos="7893050" algn="l"/>
              </a:tabLst>
              <a:defRPr sz="2000">
                <a:solidFill>
                  <a:schemeClr val="tx1"/>
                </a:solidFill>
                <a:latin typeface="Arial" charset="0"/>
                <a:cs typeface="Arial" charset="0"/>
              </a:defRPr>
            </a:lvl5pPr>
            <a:lvl6pPr marL="2514600" indent="-228600" defTabSz="1177925" eaLnBrk="0" fontAlgn="base" hangingPunct="0">
              <a:spcBef>
                <a:spcPct val="20000"/>
              </a:spcBef>
              <a:spcAft>
                <a:spcPct val="0"/>
              </a:spcAft>
              <a:buChar char="»"/>
              <a:tabLst>
                <a:tab pos="7893050" algn="l"/>
              </a:tabLst>
              <a:defRPr sz="2000">
                <a:solidFill>
                  <a:schemeClr val="tx1"/>
                </a:solidFill>
                <a:latin typeface="Arial" charset="0"/>
                <a:cs typeface="Arial" charset="0"/>
              </a:defRPr>
            </a:lvl6pPr>
            <a:lvl7pPr marL="2971800" indent="-228600" defTabSz="1177925" eaLnBrk="0" fontAlgn="base" hangingPunct="0">
              <a:spcBef>
                <a:spcPct val="20000"/>
              </a:spcBef>
              <a:spcAft>
                <a:spcPct val="0"/>
              </a:spcAft>
              <a:buChar char="»"/>
              <a:tabLst>
                <a:tab pos="7893050" algn="l"/>
              </a:tabLst>
              <a:defRPr sz="2000">
                <a:solidFill>
                  <a:schemeClr val="tx1"/>
                </a:solidFill>
                <a:latin typeface="Arial" charset="0"/>
                <a:cs typeface="Arial" charset="0"/>
              </a:defRPr>
            </a:lvl7pPr>
            <a:lvl8pPr marL="3429000" indent="-228600" defTabSz="1177925" eaLnBrk="0" fontAlgn="base" hangingPunct="0">
              <a:spcBef>
                <a:spcPct val="20000"/>
              </a:spcBef>
              <a:spcAft>
                <a:spcPct val="0"/>
              </a:spcAft>
              <a:buChar char="»"/>
              <a:tabLst>
                <a:tab pos="7893050" algn="l"/>
              </a:tabLst>
              <a:defRPr sz="2000">
                <a:solidFill>
                  <a:schemeClr val="tx1"/>
                </a:solidFill>
                <a:latin typeface="Arial" charset="0"/>
                <a:cs typeface="Arial" charset="0"/>
              </a:defRPr>
            </a:lvl8pPr>
            <a:lvl9pPr marL="3886200" indent="-228600" defTabSz="1177925" eaLnBrk="0" fontAlgn="base" hangingPunct="0">
              <a:spcBef>
                <a:spcPct val="20000"/>
              </a:spcBef>
              <a:spcAft>
                <a:spcPct val="0"/>
              </a:spcAft>
              <a:buChar char="»"/>
              <a:tabLst>
                <a:tab pos="7893050" algn="l"/>
              </a:tabLst>
              <a:defRPr sz="2000">
                <a:solidFill>
                  <a:schemeClr val="tx1"/>
                </a:solidFill>
                <a:latin typeface="Arial" charset="0"/>
                <a:cs typeface="Arial" charset="0"/>
              </a:defRPr>
            </a:lvl9pPr>
          </a:lstStyle>
          <a:p>
            <a:pPr algn="just" eaLnBrk="1" hangingPunct="1">
              <a:spcBef>
                <a:spcPct val="0"/>
              </a:spcBef>
              <a:tabLst/>
              <a:defRPr/>
            </a:pPr>
            <a:r>
              <a:rPr lang="fr-FR" altLang="fr-FR" sz="1300" dirty="0">
                <a:solidFill>
                  <a:srgbClr val="FFC000"/>
                </a:solidFill>
              </a:rPr>
              <a:t>Précisions méthodologiques sur le périmètre de l’étude				4</a:t>
            </a:r>
          </a:p>
          <a:p>
            <a:pPr algn="just" eaLnBrk="1" hangingPunct="1">
              <a:spcBef>
                <a:spcPct val="0"/>
              </a:spcBef>
              <a:tabLst/>
              <a:defRPr/>
            </a:pPr>
            <a:r>
              <a:rPr lang="fr-FR" altLang="fr-FR" sz="1300" dirty="0">
                <a:solidFill>
                  <a:srgbClr val="FFC000"/>
                </a:solidFill>
              </a:rPr>
              <a:t>Synthèse de l’étude</a:t>
            </a:r>
            <a:r>
              <a:rPr lang="fr-FR" altLang="fr-FR" sz="1000" dirty="0">
                <a:solidFill>
                  <a:schemeClr val="tx1"/>
                </a:solidFill>
              </a:rPr>
              <a:t>						</a:t>
            </a:r>
            <a:r>
              <a:rPr lang="fr-FR" altLang="fr-FR" sz="1300" dirty="0">
                <a:solidFill>
                  <a:srgbClr val="FFC000"/>
                </a:solidFill>
              </a:rPr>
              <a:t>5</a:t>
            </a:r>
            <a:r>
              <a:rPr lang="fr-FR" altLang="fr-FR" sz="1700" dirty="0">
                <a:solidFill>
                  <a:schemeClr val="tx1"/>
                </a:solidFill>
              </a:rPr>
              <a:t>       </a:t>
            </a:r>
          </a:p>
          <a:p>
            <a:pPr algn="just" eaLnBrk="1" hangingPunct="1">
              <a:spcBef>
                <a:spcPct val="0"/>
              </a:spcBef>
              <a:defRPr/>
            </a:pPr>
            <a:r>
              <a:rPr lang="fr-FR" altLang="fr-FR" sz="1300" dirty="0">
                <a:solidFill>
                  <a:srgbClr val="FFC000"/>
                </a:solidFill>
              </a:rPr>
              <a:t>Les caractéristiques de l’emploi des salariés des Industries Chimiques</a:t>
            </a:r>
            <a:r>
              <a:rPr lang="fr-FR" altLang="fr-FR" sz="1500" dirty="0">
                <a:solidFill>
                  <a:schemeClr val="tx1"/>
                </a:solidFill>
              </a:rPr>
              <a:t>		</a:t>
            </a:r>
            <a:r>
              <a:rPr lang="fr-FR" altLang="fr-FR" sz="1300" dirty="0" smtClean="0">
                <a:solidFill>
                  <a:srgbClr val="FFC000"/>
                </a:solidFill>
              </a:rPr>
              <a:t>10</a:t>
            </a:r>
            <a:endParaRPr lang="fr-FR" altLang="fr-FR" sz="1700" dirty="0">
              <a:solidFill>
                <a:schemeClr val="tx1"/>
              </a:solidFill>
            </a:endParaRPr>
          </a:p>
          <a:p>
            <a:pPr eaLnBrk="1" hangingPunct="1">
              <a:spcBef>
                <a:spcPct val="0"/>
              </a:spcBef>
              <a:tabLst>
                <a:tab pos="8250238" algn="l"/>
              </a:tabLst>
              <a:defRPr/>
            </a:pPr>
            <a:r>
              <a:rPr lang="fr-FR" altLang="fr-FR" sz="1100" b="0" dirty="0">
                <a:solidFill>
                  <a:schemeClr val="tx1"/>
                </a:solidFill>
              </a:rPr>
              <a:t>Evolution du </a:t>
            </a:r>
            <a:r>
              <a:rPr lang="fr-FR" altLang="fr-FR" sz="1100" dirty="0">
                <a:solidFill>
                  <a:srgbClr val="336699"/>
                </a:solidFill>
              </a:rPr>
              <a:t>nombre de salariés et nombre d’établissements </a:t>
            </a:r>
            <a:r>
              <a:rPr lang="fr-FR" altLang="fr-FR" sz="1100" b="0" dirty="0">
                <a:solidFill>
                  <a:schemeClr val="tx1"/>
                </a:solidFill>
              </a:rPr>
              <a:t>dans les industries chimiques 	</a:t>
            </a:r>
            <a:r>
              <a:rPr lang="fr-FR" altLang="fr-FR" sz="1100" b="0" dirty="0" smtClean="0">
                <a:solidFill>
                  <a:schemeClr val="tx1"/>
                </a:solidFill>
              </a:rPr>
              <a:t>11</a:t>
            </a:r>
            <a:endParaRPr lang="fr-FR" altLang="fr-FR" sz="1100" b="0" dirty="0">
              <a:solidFill>
                <a:schemeClr val="tx1"/>
              </a:solidFill>
            </a:endParaRPr>
          </a:p>
          <a:p>
            <a:pPr eaLnBrk="1" hangingPunct="1">
              <a:spcBef>
                <a:spcPct val="0"/>
              </a:spcBef>
              <a:tabLst>
                <a:tab pos="8250238" algn="l"/>
              </a:tabLst>
              <a:defRPr/>
            </a:pPr>
            <a:r>
              <a:rPr lang="fr-FR" altLang="fr-FR" sz="1100" b="0" dirty="0">
                <a:solidFill>
                  <a:schemeClr val="tx1"/>
                </a:solidFill>
              </a:rPr>
              <a:t>Evolution du nombre de salariés dans les Industries Chimiques </a:t>
            </a:r>
            <a:r>
              <a:rPr lang="fr-FR" altLang="fr-FR" sz="1100" dirty="0">
                <a:solidFill>
                  <a:srgbClr val="336699"/>
                </a:solidFill>
              </a:rPr>
              <a:t>comparée à celle de l’Industrie</a:t>
            </a:r>
            <a:r>
              <a:rPr lang="fr-FR" altLang="fr-FR" sz="1100" b="0" dirty="0">
                <a:solidFill>
                  <a:schemeClr val="tx1"/>
                </a:solidFill>
              </a:rPr>
              <a:t>	</a:t>
            </a:r>
            <a:r>
              <a:rPr lang="fr-FR" altLang="fr-FR" sz="1100" b="0" dirty="0" smtClean="0">
                <a:solidFill>
                  <a:schemeClr val="tx1"/>
                </a:solidFill>
              </a:rPr>
              <a:t>12             </a:t>
            </a:r>
            <a:endParaRPr lang="fr-FR" altLang="fr-FR" sz="1100" b="0" dirty="0">
              <a:solidFill>
                <a:schemeClr val="tx1"/>
              </a:solidFill>
            </a:endParaRPr>
          </a:p>
          <a:p>
            <a:pPr eaLnBrk="1" hangingPunct="1">
              <a:spcBef>
                <a:spcPct val="0"/>
              </a:spcBef>
              <a:defRPr/>
            </a:pPr>
            <a:r>
              <a:rPr lang="fr-FR" altLang="fr-FR" sz="1100" b="0" dirty="0">
                <a:solidFill>
                  <a:schemeClr val="tx1"/>
                </a:solidFill>
              </a:rPr>
              <a:t>Evolution de la répartition des </a:t>
            </a:r>
            <a:r>
              <a:rPr lang="fr-FR" altLang="fr-FR" sz="1100" dirty="0">
                <a:solidFill>
                  <a:srgbClr val="336699"/>
                </a:solidFill>
              </a:rPr>
              <a:t>salariés en fonction du NAF </a:t>
            </a:r>
            <a:r>
              <a:rPr lang="fr-FR" altLang="fr-FR" sz="1100" b="0" dirty="0">
                <a:solidFill>
                  <a:schemeClr val="tx1"/>
                </a:solidFill>
              </a:rPr>
              <a:t>		</a:t>
            </a:r>
            <a:r>
              <a:rPr lang="fr-FR" altLang="fr-FR" sz="1100" b="0" dirty="0" smtClean="0">
                <a:solidFill>
                  <a:schemeClr val="tx1"/>
                </a:solidFill>
              </a:rPr>
              <a:t>13</a:t>
            </a:r>
            <a:endParaRPr lang="fr-FR" altLang="fr-FR" sz="1100" b="0" dirty="0">
              <a:solidFill>
                <a:schemeClr val="tx1"/>
              </a:solidFill>
            </a:endParaRPr>
          </a:p>
          <a:p>
            <a:pPr eaLnBrk="1" hangingPunct="1">
              <a:spcBef>
                <a:spcPct val="0"/>
              </a:spcBef>
              <a:defRPr/>
            </a:pPr>
            <a:r>
              <a:rPr lang="fr-FR" altLang="fr-FR" sz="1100" b="0" dirty="0">
                <a:solidFill>
                  <a:schemeClr val="tx1"/>
                </a:solidFill>
              </a:rPr>
              <a:t>La répartition des </a:t>
            </a:r>
            <a:r>
              <a:rPr lang="fr-FR" altLang="fr-FR" sz="1100" dirty="0">
                <a:solidFill>
                  <a:srgbClr val="336699"/>
                </a:solidFill>
              </a:rPr>
              <a:t>établissements en fonction du NAF </a:t>
            </a:r>
            <a:r>
              <a:rPr lang="fr-FR" altLang="fr-FR" sz="1100" b="0" dirty="0">
                <a:solidFill>
                  <a:schemeClr val="tx1"/>
                </a:solidFill>
              </a:rPr>
              <a:t>		</a:t>
            </a:r>
            <a:r>
              <a:rPr lang="fr-FR" altLang="fr-FR" sz="1100" b="0" dirty="0" smtClean="0">
                <a:solidFill>
                  <a:schemeClr val="tx1"/>
                </a:solidFill>
              </a:rPr>
              <a:t>14</a:t>
            </a:r>
            <a:endParaRPr lang="fr-FR" altLang="fr-FR" sz="1100" b="0" dirty="0">
              <a:solidFill>
                <a:schemeClr val="tx1"/>
              </a:solidFill>
            </a:endParaRPr>
          </a:p>
          <a:p>
            <a:pPr eaLnBrk="1" hangingPunct="1">
              <a:spcBef>
                <a:spcPct val="0"/>
              </a:spcBef>
              <a:defRPr/>
            </a:pPr>
            <a:r>
              <a:rPr lang="fr-FR" altLang="fr-FR" sz="1100" b="0" dirty="0">
                <a:solidFill>
                  <a:schemeClr val="tx1"/>
                </a:solidFill>
              </a:rPr>
              <a:t>La répartition des </a:t>
            </a:r>
            <a:r>
              <a:rPr lang="fr-FR" altLang="fr-FR" sz="1100" dirty="0">
                <a:solidFill>
                  <a:srgbClr val="336699"/>
                </a:solidFill>
              </a:rPr>
              <a:t>salariés en fonction des régions par activité principale (codes NAF)                                                                      </a:t>
            </a:r>
            <a:r>
              <a:rPr lang="fr-FR" altLang="fr-FR" sz="1100" b="0" dirty="0" smtClean="0">
                <a:solidFill>
                  <a:schemeClr val="tx1"/>
                </a:solidFill>
              </a:rPr>
              <a:t>15 </a:t>
            </a:r>
            <a:r>
              <a:rPr lang="fr-FR" altLang="fr-FR" sz="1100" dirty="0" smtClean="0">
                <a:solidFill>
                  <a:srgbClr val="336699"/>
                </a:solidFill>
              </a:rPr>
              <a:t>                         </a:t>
            </a:r>
            <a:endParaRPr lang="fr-FR" altLang="fr-FR" sz="1100" dirty="0">
              <a:solidFill>
                <a:srgbClr val="336699"/>
              </a:solidFill>
            </a:endParaRPr>
          </a:p>
          <a:p>
            <a:pPr eaLnBrk="1" hangingPunct="1">
              <a:spcBef>
                <a:spcPct val="0"/>
              </a:spcBef>
              <a:defRPr/>
            </a:pPr>
            <a:r>
              <a:rPr lang="fr-FR" altLang="fr-FR" sz="1100" b="0" dirty="0">
                <a:solidFill>
                  <a:schemeClr val="tx1"/>
                </a:solidFill>
              </a:rPr>
              <a:t>La répartition des salariés et des établissements en fonction de la </a:t>
            </a:r>
            <a:r>
              <a:rPr lang="fr-FR" altLang="fr-FR" sz="1100" dirty="0">
                <a:solidFill>
                  <a:srgbClr val="336699"/>
                </a:solidFill>
              </a:rPr>
              <a:t>taille de l’établissement </a:t>
            </a:r>
            <a:r>
              <a:rPr lang="fr-FR" altLang="fr-FR" sz="1100" b="0" dirty="0">
                <a:solidFill>
                  <a:schemeClr val="tx1"/>
                </a:solidFill>
              </a:rPr>
              <a:t>		</a:t>
            </a:r>
            <a:r>
              <a:rPr lang="fr-FR" altLang="fr-FR" sz="1100" b="0" dirty="0" smtClean="0">
                <a:solidFill>
                  <a:schemeClr val="tx1"/>
                </a:solidFill>
              </a:rPr>
              <a:t>16</a:t>
            </a:r>
            <a:endParaRPr lang="fr-FR" altLang="fr-FR" sz="1100" b="0" dirty="0">
              <a:solidFill>
                <a:schemeClr val="tx1"/>
              </a:solidFill>
            </a:endParaRPr>
          </a:p>
          <a:p>
            <a:pPr eaLnBrk="1" hangingPunct="1">
              <a:spcBef>
                <a:spcPct val="0"/>
              </a:spcBef>
              <a:defRPr/>
            </a:pPr>
            <a:r>
              <a:rPr lang="fr-FR" altLang="fr-FR" sz="1100" b="0" dirty="0">
                <a:solidFill>
                  <a:schemeClr val="tx1"/>
                </a:solidFill>
              </a:rPr>
              <a:t>La répartition des salariés et des entreprises en fonction de la </a:t>
            </a:r>
            <a:r>
              <a:rPr lang="fr-FR" altLang="fr-FR" sz="1100" dirty="0">
                <a:solidFill>
                  <a:srgbClr val="336699"/>
                </a:solidFill>
              </a:rPr>
              <a:t>taille de l’entreprise </a:t>
            </a:r>
            <a:r>
              <a:rPr lang="fr-FR" altLang="fr-FR" sz="1100" b="0" dirty="0">
                <a:solidFill>
                  <a:schemeClr val="tx1"/>
                </a:solidFill>
              </a:rPr>
              <a:t>		</a:t>
            </a:r>
            <a:r>
              <a:rPr lang="fr-FR" altLang="fr-FR" sz="1100" b="0" dirty="0" smtClean="0">
                <a:solidFill>
                  <a:schemeClr val="tx1"/>
                </a:solidFill>
              </a:rPr>
              <a:t>17                         </a:t>
            </a:r>
            <a:endParaRPr lang="fr-FR" altLang="fr-FR" sz="1100" b="0" dirty="0">
              <a:solidFill>
                <a:schemeClr val="tx1"/>
              </a:solidFill>
            </a:endParaRPr>
          </a:p>
          <a:p>
            <a:pPr eaLnBrk="1" hangingPunct="1">
              <a:spcBef>
                <a:spcPct val="0"/>
              </a:spcBef>
              <a:defRPr/>
            </a:pPr>
            <a:r>
              <a:rPr lang="fr-FR" altLang="fr-FR" sz="1100" b="0" dirty="0">
                <a:solidFill>
                  <a:schemeClr val="tx1"/>
                </a:solidFill>
              </a:rPr>
              <a:t>Evolution de la répartition du nombre de salariés </a:t>
            </a:r>
            <a:r>
              <a:rPr lang="fr-FR" altLang="fr-FR" sz="1100" dirty="0">
                <a:solidFill>
                  <a:srgbClr val="336699"/>
                </a:solidFill>
              </a:rPr>
              <a:t>par CSP dans les IC</a:t>
            </a:r>
            <a:r>
              <a:rPr lang="fr-FR" altLang="fr-FR" sz="1100" b="0" dirty="0">
                <a:solidFill>
                  <a:schemeClr val="tx1"/>
                </a:solidFill>
              </a:rPr>
              <a:t>		</a:t>
            </a:r>
            <a:r>
              <a:rPr lang="fr-FR" altLang="fr-FR" sz="1100" b="0" dirty="0" smtClean="0">
                <a:solidFill>
                  <a:schemeClr val="tx1"/>
                </a:solidFill>
              </a:rPr>
              <a:t>18</a:t>
            </a:r>
            <a:endParaRPr lang="fr-FR" altLang="fr-FR" sz="1100" b="0" dirty="0">
              <a:solidFill>
                <a:schemeClr val="tx1"/>
              </a:solidFill>
            </a:endParaRPr>
          </a:p>
          <a:p>
            <a:pPr eaLnBrk="1" hangingPunct="1">
              <a:spcBef>
                <a:spcPct val="0"/>
              </a:spcBef>
              <a:tabLst>
                <a:tab pos="8250238" algn="l"/>
              </a:tabLst>
              <a:defRPr/>
            </a:pPr>
            <a:r>
              <a:rPr lang="fr-FR" altLang="fr-FR" sz="1100" b="0" dirty="0">
                <a:solidFill>
                  <a:schemeClr val="tx1"/>
                </a:solidFill>
              </a:rPr>
              <a:t>Evolution de la répartition du nombre de salariés </a:t>
            </a:r>
            <a:r>
              <a:rPr lang="fr-FR" altLang="fr-FR" sz="1100" dirty="0">
                <a:solidFill>
                  <a:srgbClr val="336699"/>
                </a:solidFill>
              </a:rPr>
              <a:t>par CSP dans les IC comparée à l’industrie  </a:t>
            </a:r>
            <a:r>
              <a:rPr lang="fr-FR" altLang="fr-FR" sz="1100" b="0" dirty="0">
                <a:solidFill>
                  <a:schemeClr val="tx1"/>
                </a:solidFill>
              </a:rPr>
              <a:t>	</a:t>
            </a:r>
            <a:r>
              <a:rPr lang="fr-FR" altLang="fr-FR" sz="1100" b="0" dirty="0" smtClean="0">
                <a:solidFill>
                  <a:schemeClr val="tx1"/>
                </a:solidFill>
              </a:rPr>
              <a:t>19</a:t>
            </a:r>
            <a:endParaRPr lang="fr-FR" altLang="fr-FR" sz="1100" b="0" dirty="0">
              <a:solidFill>
                <a:schemeClr val="tx1"/>
              </a:solidFill>
            </a:endParaRPr>
          </a:p>
          <a:p>
            <a:pPr eaLnBrk="1" hangingPunct="1">
              <a:spcBef>
                <a:spcPct val="0"/>
              </a:spcBef>
              <a:defRPr/>
            </a:pPr>
            <a:r>
              <a:rPr lang="fr-FR" altLang="fr-FR" sz="1100" b="0" dirty="0">
                <a:solidFill>
                  <a:schemeClr val="tx1"/>
                </a:solidFill>
              </a:rPr>
              <a:t>Evolution de la répartition du nombre de salariés par tranche d’</a:t>
            </a:r>
            <a:r>
              <a:rPr lang="fr-FR" altLang="fr-FR" sz="1100" dirty="0">
                <a:solidFill>
                  <a:srgbClr val="336699"/>
                </a:solidFill>
              </a:rPr>
              <a:t>ancienneté </a:t>
            </a:r>
            <a:r>
              <a:rPr lang="fr-FR" altLang="fr-FR" sz="1100" b="0" dirty="0">
                <a:solidFill>
                  <a:schemeClr val="tx1"/>
                </a:solidFill>
              </a:rPr>
              <a:t>	         </a:t>
            </a:r>
            <a:r>
              <a:rPr lang="fr-FR" altLang="fr-FR" sz="1100" b="0" dirty="0" smtClean="0">
                <a:solidFill>
                  <a:schemeClr val="tx1"/>
                </a:solidFill>
              </a:rPr>
              <a:t>20</a:t>
            </a:r>
            <a:endParaRPr lang="fr-FR" altLang="fr-FR" sz="1100" b="0" dirty="0">
              <a:solidFill>
                <a:schemeClr val="tx1"/>
              </a:solidFill>
            </a:endParaRPr>
          </a:p>
          <a:p>
            <a:pPr eaLnBrk="1" hangingPunct="1">
              <a:spcBef>
                <a:spcPct val="0"/>
              </a:spcBef>
              <a:defRPr/>
            </a:pPr>
            <a:r>
              <a:rPr lang="fr-FR" altLang="fr-FR" sz="1100" b="0" dirty="0">
                <a:solidFill>
                  <a:schemeClr val="tx1"/>
                </a:solidFill>
              </a:rPr>
              <a:t>La répartition du nombre de salariés par </a:t>
            </a:r>
            <a:r>
              <a:rPr lang="fr-FR" altLang="fr-FR" sz="1100" dirty="0">
                <a:solidFill>
                  <a:srgbClr val="336699"/>
                </a:solidFill>
              </a:rPr>
              <a:t>tranche d’âge </a:t>
            </a:r>
            <a:r>
              <a:rPr lang="fr-FR" altLang="fr-FR" sz="1100" b="0" dirty="0">
                <a:solidFill>
                  <a:schemeClr val="tx1"/>
                </a:solidFill>
              </a:rPr>
              <a:t>dans les industries chimiques comparée à celle de l’industrie		</a:t>
            </a:r>
            <a:r>
              <a:rPr lang="fr-FR" altLang="fr-FR" sz="1100" b="0" dirty="0" smtClean="0">
                <a:solidFill>
                  <a:schemeClr val="tx1"/>
                </a:solidFill>
              </a:rPr>
              <a:t>21</a:t>
            </a:r>
            <a:endParaRPr lang="fr-FR" altLang="fr-FR" sz="1100" b="0" dirty="0">
              <a:solidFill>
                <a:schemeClr val="tx1"/>
              </a:solidFill>
            </a:endParaRPr>
          </a:p>
          <a:p>
            <a:pPr eaLnBrk="1" hangingPunct="1">
              <a:spcBef>
                <a:spcPct val="0"/>
              </a:spcBef>
              <a:defRPr/>
            </a:pPr>
            <a:r>
              <a:rPr lang="fr-FR" altLang="fr-FR" sz="1100" b="0" dirty="0">
                <a:solidFill>
                  <a:schemeClr val="tx1"/>
                </a:solidFill>
              </a:rPr>
              <a:t>Evolution de la répartition du nombre de salariés par </a:t>
            </a:r>
            <a:r>
              <a:rPr lang="fr-FR" altLang="fr-FR" sz="1100" dirty="0">
                <a:solidFill>
                  <a:srgbClr val="336699"/>
                </a:solidFill>
              </a:rPr>
              <a:t>tranche d’âge </a:t>
            </a:r>
            <a:r>
              <a:rPr lang="fr-FR" altLang="fr-FR" sz="1100" b="0" dirty="0">
                <a:solidFill>
                  <a:schemeClr val="tx1"/>
                </a:solidFill>
              </a:rPr>
              <a:t>dans les industries chimiques 		</a:t>
            </a:r>
            <a:r>
              <a:rPr lang="fr-FR" altLang="fr-FR" sz="1100" b="0" dirty="0" smtClean="0">
                <a:solidFill>
                  <a:schemeClr val="tx1"/>
                </a:solidFill>
              </a:rPr>
              <a:t>22</a:t>
            </a:r>
            <a:endParaRPr lang="fr-FR" altLang="fr-FR" sz="1100" b="0" dirty="0">
              <a:solidFill>
                <a:schemeClr val="tx1"/>
              </a:solidFill>
            </a:endParaRPr>
          </a:p>
          <a:p>
            <a:pPr eaLnBrk="1" hangingPunct="1">
              <a:spcBef>
                <a:spcPct val="0"/>
              </a:spcBef>
              <a:defRPr/>
            </a:pPr>
            <a:r>
              <a:rPr lang="fr-FR" altLang="fr-FR" sz="1100" b="0" dirty="0">
                <a:solidFill>
                  <a:schemeClr val="tx1"/>
                </a:solidFill>
              </a:rPr>
              <a:t>Répartition des salariés par </a:t>
            </a:r>
            <a:r>
              <a:rPr lang="fr-FR" altLang="fr-FR" sz="1100" dirty="0">
                <a:solidFill>
                  <a:srgbClr val="336699"/>
                </a:solidFill>
              </a:rPr>
              <a:t>tranche d’âge </a:t>
            </a:r>
            <a:r>
              <a:rPr lang="fr-FR" altLang="fr-FR" sz="1100" b="0" dirty="0">
                <a:solidFill>
                  <a:schemeClr val="tx1"/>
                </a:solidFill>
              </a:rPr>
              <a:t>et par genre dans les industries chimiques 		</a:t>
            </a:r>
            <a:r>
              <a:rPr lang="fr-FR" altLang="fr-FR" sz="1100" b="0" dirty="0" smtClean="0">
                <a:solidFill>
                  <a:schemeClr val="tx1"/>
                </a:solidFill>
              </a:rPr>
              <a:t>23</a:t>
            </a:r>
            <a:endParaRPr lang="fr-FR" altLang="fr-FR" sz="1100" b="0" dirty="0">
              <a:solidFill>
                <a:schemeClr val="tx1"/>
              </a:solidFill>
            </a:endParaRPr>
          </a:p>
          <a:p>
            <a:pPr eaLnBrk="1" hangingPunct="1">
              <a:spcBef>
                <a:spcPct val="0"/>
              </a:spcBef>
              <a:defRPr/>
            </a:pPr>
            <a:r>
              <a:rPr lang="fr-FR" altLang="fr-FR" sz="1100" b="0" dirty="0">
                <a:solidFill>
                  <a:schemeClr val="tx1"/>
                </a:solidFill>
              </a:rPr>
              <a:t>Evolution du taux </a:t>
            </a:r>
            <a:r>
              <a:rPr lang="fr-FR" altLang="fr-FR" sz="1100" dirty="0">
                <a:solidFill>
                  <a:srgbClr val="336699"/>
                </a:solidFill>
              </a:rPr>
              <a:t>de féminisation </a:t>
            </a:r>
            <a:r>
              <a:rPr lang="fr-FR" altLang="fr-FR" sz="1100" b="0" dirty="0">
                <a:solidFill>
                  <a:schemeClr val="tx1"/>
                </a:solidFill>
              </a:rPr>
              <a:t>dans les industries chimiques 		</a:t>
            </a:r>
            <a:r>
              <a:rPr lang="fr-FR" altLang="fr-FR" sz="1100" b="0" dirty="0" smtClean="0">
                <a:solidFill>
                  <a:schemeClr val="tx1"/>
                </a:solidFill>
              </a:rPr>
              <a:t>24</a:t>
            </a:r>
            <a:endParaRPr lang="fr-FR" altLang="fr-FR" sz="1100" b="0" dirty="0">
              <a:solidFill>
                <a:schemeClr val="tx1"/>
              </a:solidFill>
            </a:endParaRPr>
          </a:p>
          <a:p>
            <a:pPr eaLnBrk="1" hangingPunct="1">
              <a:spcBef>
                <a:spcPct val="0"/>
              </a:spcBef>
              <a:defRPr/>
            </a:pPr>
            <a:r>
              <a:rPr lang="fr-FR" altLang="fr-FR" sz="1100" b="0" dirty="0">
                <a:solidFill>
                  <a:schemeClr val="tx1"/>
                </a:solidFill>
              </a:rPr>
              <a:t>La répartition du nombre de salariés dans les industries chimiques selon le type de </a:t>
            </a:r>
            <a:r>
              <a:rPr lang="fr-FR" altLang="fr-FR" sz="1100" dirty="0">
                <a:solidFill>
                  <a:srgbClr val="336699"/>
                </a:solidFill>
              </a:rPr>
              <a:t>contrat de travail</a:t>
            </a:r>
            <a:r>
              <a:rPr lang="fr-FR" altLang="fr-FR" sz="1100" b="0" dirty="0">
                <a:solidFill>
                  <a:schemeClr val="tx1"/>
                </a:solidFill>
              </a:rPr>
              <a:t>		</a:t>
            </a:r>
            <a:r>
              <a:rPr lang="fr-FR" altLang="fr-FR" sz="1100" b="0" dirty="0" smtClean="0">
                <a:solidFill>
                  <a:schemeClr val="tx1"/>
                </a:solidFill>
              </a:rPr>
              <a:t>25</a:t>
            </a:r>
            <a:endParaRPr lang="fr-FR" altLang="fr-FR" sz="1100" b="0" dirty="0">
              <a:solidFill>
                <a:schemeClr val="tx1"/>
              </a:solidFill>
            </a:endParaRPr>
          </a:p>
          <a:p>
            <a:pPr eaLnBrk="1" hangingPunct="1">
              <a:spcBef>
                <a:spcPct val="0"/>
              </a:spcBef>
              <a:defRPr/>
            </a:pPr>
            <a:r>
              <a:rPr lang="fr-FR" altLang="fr-FR" sz="1100" b="0" dirty="0">
                <a:solidFill>
                  <a:schemeClr val="tx1"/>
                </a:solidFill>
              </a:rPr>
              <a:t>La répartition du nombre de salariés dans les industries chimiques selon le </a:t>
            </a:r>
            <a:r>
              <a:rPr lang="fr-FR" altLang="fr-FR" sz="1100" dirty="0">
                <a:solidFill>
                  <a:srgbClr val="336699"/>
                </a:solidFill>
              </a:rPr>
              <a:t>temps de travail </a:t>
            </a:r>
            <a:r>
              <a:rPr lang="fr-FR" altLang="fr-FR" sz="1100" b="0" dirty="0">
                <a:solidFill>
                  <a:schemeClr val="tx1"/>
                </a:solidFill>
              </a:rPr>
              <a:t>		</a:t>
            </a:r>
            <a:r>
              <a:rPr lang="fr-FR" altLang="fr-FR" sz="1100" b="0" dirty="0" smtClean="0">
                <a:solidFill>
                  <a:schemeClr val="tx1"/>
                </a:solidFill>
              </a:rPr>
              <a:t>26</a:t>
            </a:r>
            <a:endParaRPr lang="fr-FR" altLang="fr-FR" sz="1100" b="0" dirty="0">
              <a:solidFill>
                <a:schemeClr val="tx1"/>
              </a:solidFill>
            </a:endParaRPr>
          </a:p>
          <a:p>
            <a:pPr eaLnBrk="1" hangingPunct="1">
              <a:spcBef>
                <a:spcPct val="0"/>
              </a:spcBef>
              <a:defRPr/>
            </a:pPr>
            <a:r>
              <a:rPr lang="fr-FR" altLang="fr-FR" sz="1100" b="0" dirty="0">
                <a:solidFill>
                  <a:schemeClr val="tx1"/>
                </a:solidFill>
              </a:rPr>
              <a:t>La répartition du nombre de salariés dans les industries chimiques  à temps partiel selon le </a:t>
            </a:r>
            <a:r>
              <a:rPr lang="fr-FR" altLang="fr-FR" sz="1100" dirty="0">
                <a:solidFill>
                  <a:srgbClr val="336699"/>
                </a:solidFill>
              </a:rPr>
              <a:t>sexe </a:t>
            </a:r>
            <a:r>
              <a:rPr lang="fr-FR" altLang="fr-FR" sz="1100" b="0" dirty="0">
                <a:solidFill>
                  <a:schemeClr val="tx1"/>
                </a:solidFill>
              </a:rPr>
              <a:t>		</a:t>
            </a:r>
            <a:r>
              <a:rPr lang="fr-FR" altLang="fr-FR" sz="1100" b="0" dirty="0" smtClean="0">
                <a:solidFill>
                  <a:schemeClr val="tx1"/>
                </a:solidFill>
              </a:rPr>
              <a:t>27</a:t>
            </a:r>
            <a:endParaRPr lang="fr-FR" altLang="fr-FR" sz="1100" b="0" dirty="0">
              <a:solidFill>
                <a:schemeClr val="tx1"/>
              </a:solidFill>
            </a:endParaRPr>
          </a:p>
          <a:p>
            <a:pPr algn="just" eaLnBrk="1" hangingPunct="1">
              <a:spcBef>
                <a:spcPct val="0"/>
              </a:spcBef>
              <a:defRPr/>
            </a:pPr>
            <a:endParaRPr lang="fr-FR" altLang="fr-FR" sz="1100" dirty="0">
              <a:solidFill>
                <a:schemeClr val="tx1"/>
              </a:solidFill>
            </a:endParaRPr>
          </a:p>
          <a:p>
            <a:pPr eaLnBrk="1" hangingPunct="1">
              <a:spcBef>
                <a:spcPct val="0"/>
              </a:spcBef>
              <a:defRPr/>
            </a:pPr>
            <a:r>
              <a:rPr lang="fr-FR" altLang="fr-FR" sz="1300" dirty="0">
                <a:solidFill>
                  <a:srgbClr val="FFC000"/>
                </a:solidFill>
              </a:rPr>
              <a:t>Les métiers exercés par les salariés dans l’activité de production chimique  </a:t>
            </a:r>
            <a:r>
              <a:rPr lang="fr-FR" altLang="fr-FR" sz="1500" dirty="0">
                <a:solidFill>
                  <a:srgbClr val="FFC000"/>
                </a:solidFill>
              </a:rPr>
              <a:t>		</a:t>
            </a:r>
            <a:r>
              <a:rPr lang="fr-FR" altLang="fr-FR" sz="1300" dirty="0" smtClean="0">
                <a:solidFill>
                  <a:srgbClr val="FFC000"/>
                </a:solidFill>
              </a:rPr>
              <a:t>28</a:t>
            </a:r>
            <a:endParaRPr lang="fr-FR" altLang="fr-FR" sz="1500" dirty="0">
              <a:solidFill>
                <a:srgbClr val="FFC000"/>
              </a:solidFill>
            </a:endParaRPr>
          </a:p>
          <a:p>
            <a:pPr algn="just" eaLnBrk="1" hangingPunct="1">
              <a:spcBef>
                <a:spcPct val="0"/>
              </a:spcBef>
              <a:defRPr/>
            </a:pPr>
            <a:r>
              <a:rPr lang="fr-FR" altLang="fr-FR" sz="1100" b="0" dirty="0">
                <a:solidFill>
                  <a:schemeClr val="tx1"/>
                </a:solidFill>
              </a:rPr>
              <a:t>La répartition du nombre de </a:t>
            </a:r>
            <a:r>
              <a:rPr lang="fr-FR" altLang="fr-FR" sz="1100" dirty="0">
                <a:solidFill>
                  <a:srgbClr val="336699"/>
                </a:solidFill>
              </a:rPr>
              <a:t>salariés par famille de métiers </a:t>
            </a:r>
            <a:r>
              <a:rPr lang="fr-FR" altLang="fr-FR" sz="1100" b="0" dirty="0">
                <a:solidFill>
                  <a:schemeClr val="tx1"/>
                </a:solidFill>
              </a:rPr>
              <a:t>		</a:t>
            </a:r>
            <a:r>
              <a:rPr lang="fr-FR" altLang="fr-FR" sz="1100" b="0" dirty="0" smtClean="0">
                <a:solidFill>
                  <a:schemeClr val="tx1"/>
                </a:solidFill>
              </a:rPr>
              <a:t>29</a:t>
            </a:r>
            <a:endParaRPr lang="fr-FR" altLang="fr-FR" sz="1100" b="0" dirty="0">
              <a:solidFill>
                <a:schemeClr val="tx1"/>
              </a:solidFill>
            </a:endParaRPr>
          </a:p>
          <a:p>
            <a:pPr algn="just" eaLnBrk="1" hangingPunct="1">
              <a:spcBef>
                <a:spcPct val="0"/>
              </a:spcBef>
              <a:defRPr/>
            </a:pPr>
            <a:r>
              <a:rPr lang="fr-FR" altLang="fr-FR" sz="1100" b="0" dirty="0">
                <a:solidFill>
                  <a:schemeClr val="tx1"/>
                </a:solidFill>
              </a:rPr>
              <a:t>La répartition du nombre de salariés </a:t>
            </a:r>
            <a:r>
              <a:rPr lang="fr-FR" altLang="fr-FR" sz="1100" dirty="0">
                <a:solidFill>
                  <a:srgbClr val="336699"/>
                </a:solidFill>
              </a:rPr>
              <a:t>par métier  </a:t>
            </a:r>
            <a:r>
              <a:rPr lang="fr-FR" altLang="fr-FR" sz="1100" b="0" dirty="0">
                <a:solidFill>
                  <a:schemeClr val="tx1"/>
                </a:solidFill>
              </a:rPr>
              <a:t>		</a:t>
            </a:r>
            <a:r>
              <a:rPr lang="fr-FR" altLang="fr-FR" sz="1100" b="0" dirty="0" smtClean="0">
                <a:solidFill>
                  <a:schemeClr val="tx1"/>
                </a:solidFill>
              </a:rPr>
              <a:t>30</a:t>
            </a:r>
            <a:endParaRPr lang="fr-FR" altLang="fr-FR" sz="1100" b="0" dirty="0">
              <a:solidFill>
                <a:schemeClr val="tx1"/>
              </a:solidFill>
            </a:endParaRPr>
          </a:p>
          <a:p>
            <a:pPr algn="just" eaLnBrk="1" hangingPunct="1">
              <a:spcBef>
                <a:spcPct val="0"/>
              </a:spcBef>
              <a:defRPr/>
            </a:pPr>
            <a:r>
              <a:rPr lang="fr-FR" altLang="fr-FR" sz="1100" b="0" dirty="0">
                <a:solidFill>
                  <a:schemeClr val="tx1"/>
                </a:solidFill>
              </a:rPr>
              <a:t>Les métiers relevant de la famille </a:t>
            </a:r>
            <a:r>
              <a:rPr lang="fr-FR" altLang="fr-FR" sz="1100" dirty="0">
                <a:solidFill>
                  <a:srgbClr val="336699"/>
                </a:solidFill>
              </a:rPr>
              <a:t>fabrication et conditionnement </a:t>
            </a:r>
            <a:r>
              <a:rPr lang="fr-FR" altLang="fr-FR" sz="1100" b="0" dirty="0">
                <a:solidFill>
                  <a:schemeClr val="tx1"/>
                </a:solidFill>
              </a:rPr>
              <a:t>		</a:t>
            </a:r>
            <a:r>
              <a:rPr lang="fr-FR" altLang="fr-FR" sz="1100" b="0" dirty="0" smtClean="0">
                <a:solidFill>
                  <a:schemeClr val="tx1"/>
                </a:solidFill>
              </a:rPr>
              <a:t>31</a:t>
            </a:r>
            <a:endParaRPr lang="fr-FR" altLang="fr-FR" sz="1100" b="0" dirty="0">
              <a:solidFill>
                <a:schemeClr val="tx1"/>
              </a:solidFill>
            </a:endParaRPr>
          </a:p>
          <a:p>
            <a:pPr algn="just" eaLnBrk="1" hangingPunct="1">
              <a:spcBef>
                <a:spcPct val="0"/>
              </a:spcBef>
              <a:defRPr/>
            </a:pPr>
            <a:r>
              <a:rPr lang="fr-FR" altLang="fr-FR" sz="1100" b="0" dirty="0">
                <a:solidFill>
                  <a:schemeClr val="tx1"/>
                </a:solidFill>
              </a:rPr>
              <a:t>Les métiers relevant de la famille </a:t>
            </a:r>
            <a:r>
              <a:rPr lang="fr-FR" altLang="fr-FR" sz="1100" dirty="0">
                <a:solidFill>
                  <a:srgbClr val="336699"/>
                </a:solidFill>
              </a:rPr>
              <a:t>recherche, développement et laboratoire</a:t>
            </a:r>
            <a:fld id="{E8CA3182-A2AF-4974-A351-A020D2C4F49D}" type="slidenum">
              <a:rPr lang="fr-FR" altLang="fr-FR" sz="1100" smtClean="0">
                <a:solidFill>
                  <a:srgbClr val="336699"/>
                </a:solidFill>
              </a:rPr>
              <a:pPr algn="just" eaLnBrk="1" hangingPunct="1">
                <a:spcBef>
                  <a:spcPct val="0"/>
                </a:spcBef>
                <a:defRPr/>
              </a:pPr>
              <a:t>2</a:t>
            </a:fld>
            <a:r>
              <a:rPr lang="fr-FR" altLang="fr-FR" sz="1100" b="0" dirty="0">
                <a:solidFill>
                  <a:schemeClr val="tx1"/>
                </a:solidFill>
              </a:rPr>
              <a:t>		</a:t>
            </a:r>
            <a:r>
              <a:rPr lang="fr-FR" altLang="fr-FR" sz="1100" b="0" dirty="0" smtClean="0">
                <a:solidFill>
                  <a:schemeClr val="tx1"/>
                </a:solidFill>
              </a:rPr>
              <a:t>32</a:t>
            </a:r>
            <a:endParaRPr lang="fr-FR" altLang="fr-FR" sz="1100" b="0" dirty="0">
              <a:solidFill>
                <a:schemeClr val="tx1"/>
              </a:solidFill>
            </a:endParaRPr>
          </a:p>
          <a:p>
            <a:pPr algn="just" eaLnBrk="1" hangingPunct="1">
              <a:spcBef>
                <a:spcPct val="0"/>
              </a:spcBef>
              <a:defRPr/>
            </a:pPr>
            <a:r>
              <a:rPr lang="fr-FR" altLang="fr-FR" sz="1100" b="0" dirty="0">
                <a:solidFill>
                  <a:schemeClr val="tx1"/>
                </a:solidFill>
              </a:rPr>
              <a:t>Les métiers relevant de la famille </a:t>
            </a:r>
            <a:r>
              <a:rPr lang="fr-FR" altLang="fr-FR" sz="1100" dirty="0">
                <a:solidFill>
                  <a:srgbClr val="336699"/>
                </a:solidFill>
              </a:rPr>
              <a:t>maintenance </a:t>
            </a:r>
            <a:r>
              <a:rPr lang="fr-FR" altLang="fr-FR" sz="1100" b="0" dirty="0">
                <a:solidFill>
                  <a:schemeClr val="tx1"/>
                </a:solidFill>
              </a:rPr>
              <a:t>		</a:t>
            </a:r>
            <a:r>
              <a:rPr lang="fr-FR" altLang="fr-FR" sz="1100" b="0" dirty="0" smtClean="0">
                <a:solidFill>
                  <a:schemeClr val="tx1"/>
                </a:solidFill>
              </a:rPr>
              <a:t>33</a:t>
            </a:r>
            <a:endParaRPr lang="fr-FR" altLang="fr-FR" sz="1100" b="0" dirty="0">
              <a:solidFill>
                <a:schemeClr val="tx1"/>
              </a:solidFill>
            </a:endParaRPr>
          </a:p>
          <a:p>
            <a:pPr algn="just" eaLnBrk="1" hangingPunct="1">
              <a:spcBef>
                <a:spcPct val="0"/>
              </a:spcBef>
              <a:defRPr/>
            </a:pPr>
            <a:endParaRPr lang="fr-FR" altLang="fr-FR" sz="1300" dirty="0">
              <a:solidFill>
                <a:schemeClr val="tx1"/>
              </a:solidFill>
            </a:endParaRPr>
          </a:p>
        </p:txBody>
      </p:sp>
      <p:sp>
        <p:nvSpPr>
          <p:cNvPr id="48132" name="ZoneTexte 1"/>
          <p:cNvSpPr txBox="1">
            <a:spLocks noChangeArrowheads="1"/>
          </p:cNvSpPr>
          <p:nvPr>
            <p:custDataLst>
              <p:tags r:id="rId3"/>
            </p:custDataLst>
          </p:nvPr>
        </p:nvSpPr>
        <p:spPr bwMode="auto">
          <a:xfrm>
            <a:off x="3924300" y="212725"/>
            <a:ext cx="30956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endParaRPr lang="fr-FR" altLang="fr-FR" sz="1800" b="0" dirty="0">
              <a:solidFill>
                <a:srgbClr val="FF66CC"/>
              </a:solidFill>
            </a:endParaRPr>
          </a:p>
        </p:txBody>
      </p:sp>
      <p:sp>
        <p:nvSpPr>
          <p:cNvPr id="6" name="Espace réservé du pied de page 5"/>
          <p:cNvSpPr>
            <a:spLocks noGrp="1"/>
          </p:cNvSpPr>
          <p:nvPr>
            <p:ph type="ftr" sz="quarter" idx="11"/>
            <p:custDataLst>
              <p:tags r:id="rId4"/>
            </p:custDataLst>
          </p:nvPr>
        </p:nvSpPr>
        <p:spPr>
          <a:xfrm>
            <a:off x="2987824" y="6569968"/>
            <a:ext cx="2895600" cy="288032"/>
          </a:xfrm>
        </p:spPr>
        <p:txBody>
          <a:bodyPr/>
          <a:lstStyle/>
          <a:p>
            <a:pPr>
              <a:defRPr/>
            </a:pPr>
            <a:fld id="{4E505C90-C024-40EC-B85D-D7FAEEA1BAE6}" type="slidenum">
              <a:rPr lang="fr-FR" smtClean="0"/>
              <a:pPr>
                <a:defRPr/>
              </a:pPr>
              <a:t>2</a:t>
            </a:fld>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12" cstate="print"/>
          <a:stretch>
            <a:fillRect/>
          </a:stretch>
        </p:blipFill>
        <p:spPr>
          <a:xfrm>
            <a:off x="-72797" y="1372314"/>
            <a:ext cx="7977332" cy="4163524"/>
          </a:xfrm>
          <a:prstGeom prst="rect">
            <a:avLst/>
          </a:prstGeom>
        </p:spPr>
      </p:pic>
      <p:sp>
        <p:nvSpPr>
          <p:cNvPr id="65538" name="ZoneTexte 1"/>
          <p:cNvSpPr txBox="1">
            <a:spLocks noChangeArrowheads="1"/>
          </p:cNvSpPr>
          <p:nvPr>
            <p:custDataLst>
              <p:tags r:id="rId2"/>
            </p:custDataLst>
          </p:nvPr>
        </p:nvSpPr>
        <p:spPr bwMode="auto">
          <a:xfrm>
            <a:off x="592968" y="373319"/>
            <a:ext cx="72009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Evolution de la répartition du nombre de salariés par tranche d’ancienneté</a:t>
            </a:r>
          </a:p>
        </p:txBody>
      </p:sp>
      <p:sp>
        <p:nvSpPr>
          <p:cNvPr id="8" name="ZoneTexte 1"/>
          <p:cNvSpPr txBox="1">
            <a:spLocks noChangeArrowheads="1"/>
          </p:cNvSpPr>
          <p:nvPr>
            <p:custDataLst>
              <p:tags r:id="rId3"/>
            </p:custDataLst>
          </p:nvPr>
        </p:nvSpPr>
        <p:spPr bwMode="auto">
          <a:xfrm>
            <a:off x="107504" y="5888722"/>
            <a:ext cx="7329488" cy="646331"/>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200" b="0" dirty="0">
                <a:solidFill>
                  <a:schemeClr val="tx1"/>
                </a:solidFill>
                <a:latin typeface="Candara" panose="020E0502030303020204" pitchFamily="34" charset="0"/>
              </a:rPr>
              <a:t>Entre 2017 et 2019, </a:t>
            </a:r>
            <a:r>
              <a:rPr lang="fr-FR" altLang="fr-FR" sz="1200" dirty="0">
                <a:solidFill>
                  <a:schemeClr val="tx1"/>
                </a:solidFill>
                <a:latin typeface="Candara" panose="020E0502030303020204" pitchFamily="34" charset="0"/>
              </a:rPr>
              <a:t>une baisse significative de l’ancienneté moyenne</a:t>
            </a:r>
            <a:r>
              <a:rPr lang="fr-FR" altLang="fr-FR" sz="1200" b="0" dirty="0">
                <a:solidFill>
                  <a:schemeClr val="tx1"/>
                </a:solidFill>
                <a:latin typeface="Candara" panose="020E0502030303020204" pitchFamily="34" charset="0"/>
              </a:rPr>
              <a:t>, due d’après l’enquête à une baisse significative de la part es salariés ayant une ancienneté supérieure à 15 ans et à une hausse très importante de la part de ceux ayant une ancienneté entre 0 et 2 ans</a:t>
            </a:r>
          </a:p>
        </p:txBody>
      </p:sp>
      <p:pic>
        <p:nvPicPr>
          <p:cNvPr id="65542" name="Picture 6"/>
          <p:cNvPicPr>
            <a:picLocks noChangeAspect="1" noChangeArrowheads="1"/>
          </p:cNvPicPr>
          <p:nvPr>
            <p:custDataLst>
              <p:tags r:id="rId4"/>
            </p:custDataLst>
          </p:nvPr>
        </p:nvPicPr>
        <p:blipFill>
          <a:blip r:embed="rId13" cstate="print">
            <a:extLst>
              <a:ext uri="{28A0092B-C50C-407E-A947-70E740481C1C}">
                <a14:useLocalDpi xmlns="" xmlns:a14="http://schemas.microsoft.com/office/drawing/2010/main" val="0"/>
              </a:ext>
            </a:extLst>
          </a:blip>
          <a:srcRect/>
          <a:stretch>
            <a:fillRect/>
          </a:stretch>
        </p:blipFill>
        <p:spPr bwMode="auto">
          <a:xfrm>
            <a:off x="7885113" y="5267325"/>
            <a:ext cx="1104900" cy="944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ZoneTexte 1"/>
          <p:cNvSpPr txBox="1">
            <a:spLocks noChangeArrowheads="1"/>
          </p:cNvSpPr>
          <p:nvPr>
            <p:custDataLst>
              <p:tags r:id="rId5"/>
            </p:custDataLst>
          </p:nvPr>
        </p:nvSpPr>
        <p:spPr bwMode="auto">
          <a:xfrm>
            <a:off x="7740352" y="2636912"/>
            <a:ext cx="1249661" cy="1052596"/>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r>
              <a:rPr lang="fr-FR" sz="1200" dirty="0">
                <a:solidFill>
                  <a:schemeClr val="tx1"/>
                </a:solidFill>
                <a:latin typeface="Candara" panose="020E0502030303020204" pitchFamily="34" charset="0"/>
              </a:rPr>
              <a:t>Ancienneté moyenne 2019 = 13,2 ans</a:t>
            </a:r>
          </a:p>
          <a:p>
            <a:r>
              <a:rPr lang="fr-FR" sz="1200" b="0" dirty="0">
                <a:solidFill>
                  <a:schemeClr val="tx1"/>
                </a:solidFill>
                <a:latin typeface="Candara" panose="020E0502030303020204" pitchFamily="34" charset="0"/>
              </a:rPr>
              <a:t>contre 14,2 ans en 2017</a:t>
            </a:r>
          </a:p>
        </p:txBody>
      </p:sp>
      <p:sp>
        <p:nvSpPr>
          <p:cNvPr id="14" name="Rectangle 13"/>
          <p:cNvSpPr/>
          <p:nvPr>
            <p:custDataLst>
              <p:tags r:id="rId6"/>
            </p:custDataLst>
          </p:nvPr>
        </p:nvSpPr>
        <p:spPr>
          <a:xfrm>
            <a:off x="5724129" y="4437544"/>
            <a:ext cx="287784" cy="369332"/>
          </a:xfrm>
          <a:prstGeom prst="rect">
            <a:avLst/>
          </a:prstGeom>
        </p:spPr>
        <p:txBody>
          <a:bodyPr wrap="square">
            <a:spAutoFit/>
          </a:bodyPr>
          <a:lstStyle/>
          <a:p>
            <a:r>
              <a:rPr lang="fr-FR" altLang="fr-FR" dirty="0">
                <a:solidFill>
                  <a:schemeClr val="bg2"/>
                </a:solidFill>
                <a:latin typeface="Candara" panose="020E0502030303020204" pitchFamily="34" charset="0"/>
                <a:sym typeface="Wingdings" panose="05000000000000000000" pitchFamily="2" charset="2"/>
              </a:rPr>
              <a:t></a:t>
            </a:r>
            <a:endParaRPr lang="fr-FR" dirty="0"/>
          </a:p>
        </p:txBody>
      </p:sp>
      <p:pic>
        <p:nvPicPr>
          <p:cNvPr id="16" name="Image 15"/>
          <p:cNvPicPr>
            <a:picLocks noChangeAspect="1"/>
          </p:cNvPicPr>
          <p:nvPr>
            <p:custDataLst>
              <p:tags r:id="rId7"/>
            </p:custDataLst>
          </p:nvPr>
        </p:nvPicPr>
        <p:blipFill>
          <a:blip r:embed="rId14" cstate="print"/>
          <a:stretch>
            <a:fillRect/>
          </a:stretch>
        </p:blipFill>
        <p:spPr>
          <a:xfrm>
            <a:off x="5652120" y="1916832"/>
            <a:ext cx="503695" cy="504488"/>
          </a:xfrm>
          <a:prstGeom prst="rect">
            <a:avLst/>
          </a:prstGeom>
        </p:spPr>
      </p:pic>
      <p:pic>
        <p:nvPicPr>
          <p:cNvPr id="11" name="Image 10"/>
          <p:cNvPicPr>
            <a:picLocks noChangeAspect="1"/>
          </p:cNvPicPr>
          <p:nvPr>
            <p:custDataLst>
              <p:tags r:id="rId8"/>
            </p:custDataLst>
          </p:nvPr>
        </p:nvPicPr>
        <p:blipFill>
          <a:blip r:embed="rId15" cstate="print"/>
          <a:stretch>
            <a:fillRect/>
          </a:stretch>
        </p:blipFill>
        <p:spPr>
          <a:xfrm>
            <a:off x="117851" y="5535838"/>
            <a:ext cx="6124575" cy="266700"/>
          </a:xfrm>
          <a:prstGeom prst="rect">
            <a:avLst/>
          </a:prstGeom>
        </p:spPr>
      </p:pic>
      <p:sp>
        <p:nvSpPr>
          <p:cNvPr id="15" name="Espace réservé du pied de page 14"/>
          <p:cNvSpPr>
            <a:spLocks noGrp="1"/>
          </p:cNvSpPr>
          <p:nvPr>
            <p:ph type="ftr" sz="quarter" idx="11"/>
            <p:custDataLst>
              <p:tags r:id="rId9"/>
            </p:custDataLst>
          </p:nvPr>
        </p:nvSpPr>
        <p:spPr>
          <a:xfrm>
            <a:off x="2987824" y="6569944"/>
            <a:ext cx="2895600" cy="288056"/>
          </a:xfrm>
        </p:spPr>
        <p:txBody>
          <a:bodyPr/>
          <a:lstStyle/>
          <a:p>
            <a:pPr>
              <a:defRPr/>
            </a:pPr>
            <a:fld id="{2993DA2D-2ABF-46E1-9B58-155EC96FFAB9}" type="slidenum">
              <a:rPr lang="fr-FR" smtClean="0">
                <a:solidFill>
                  <a:srgbClr val="336699"/>
                </a:solidFill>
              </a:rPr>
              <a:pPr>
                <a:defRPr/>
              </a:pPr>
              <a:t>20</a:t>
            </a:fld>
            <a:endParaRPr lang="fr-FR" dirty="0">
              <a:solidFill>
                <a:srgbClr val="336699"/>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ZoneTexte 1"/>
          <p:cNvSpPr txBox="1">
            <a:spLocks noChangeArrowheads="1"/>
          </p:cNvSpPr>
          <p:nvPr>
            <p:custDataLst>
              <p:tags r:id="rId1"/>
            </p:custDataLst>
          </p:nvPr>
        </p:nvSpPr>
        <p:spPr bwMode="auto">
          <a:xfrm>
            <a:off x="644525" y="260350"/>
            <a:ext cx="6951663"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Répartition du nombre de salariés par tranche d'âge dans les industries chimiques comparée à celle de l’industrie</a:t>
            </a:r>
          </a:p>
        </p:txBody>
      </p:sp>
      <p:sp>
        <p:nvSpPr>
          <p:cNvPr id="6" name="ZoneTexte 1"/>
          <p:cNvSpPr txBox="1">
            <a:spLocks noChangeArrowheads="1"/>
          </p:cNvSpPr>
          <p:nvPr>
            <p:custDataLst>
              <p:tags r:id="rId2"/>
            </p:custDataLst>
          </p:nvPr>
        </p:nvSpPr>
        <p:spPr bwMode="auto">
          <a:xfrm>
            <a:off x="117609" y="5299505"/>
            <a:ext cx="6789738" cy="969496"/>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200" b="0" dirty="0">
                <a:solidFill>
                  <a:schemeClr val="tx1"/>
                </a:solidFill>
                <a:latin typeface="Candara" panose="020E0502030303020204" pitchFamily="34" charset="0"/>
              </a:rPr>
              <a:t>Les salariés de la branche des industries chimiques reste plus âgée que l’ensemble de la population salariés</a:t>
            </a:r>
          </a:p>
          <a:p>
            <a:pPr algn="just" eaLnBrk="1" hangingPunct="1">
              <a:spcBef>
                <a:spcPct val="0"/>
              </a:spcBef>
              <a:defRPr/>
            </a:pPr>
            <a:endParaRPr lang="fr-FR" altLang="fr-FR" sz="1200" b="0" dirty="0">
              <a:solidFill>
                <a:schemeClr val="tx1"/>
              </a:solidFill>
              <a:latin typeface="Candara" panose="020E0502030303020204" pitchFamily="34" charset="0"/>
            </a:endParaRPr>
          </a:p>
          <a:p>
            <a:pPr algn="just" eaLnBrk="1" hangingPunct="1">
              <a:spcBef>
                <a:spcPct val="0"/>
              </a:spcBef>
              <a:defRPr/>
            </a:pPr>
            <a:r>
              <a:rPr lang="fr-FR" altLang="fr-FR" sz="1050" b="0" i="1" dirty="0">
                <a:solidFill>
                  <a:schemeClr val="tx1"/>
                </a:solidFill>
                <a:latin typeface="Candara" panose="020E0502030303020204" pitchFamily="34" charset="0"/>
                <a:sym typeface="Wingdings" panose="05000000000000000000" pitchFamily="2" charset="2"/>
              </a:rPr>
              <a:t> Comme signalé en préambule, en raison du retard de publication de l’INSEE, les données de comparaison par tranches d’âges détaillée et pour l’industrie ne sont disponibles contrairement aux éditions précédentes du rapport</a:t>
            </a:r>
            <a:endParaRPr lang="fr-FR" altLang="fr-FR" sz="1050" b="0" i="1" dirty="0">
              <a:solidFill>
                <a:schemeClr val="tx1"/>
              </a:solidFill>
              <a:latin typeface="Candara" panose="020E0502030303020204" pitchFamily="34" charset="0"/>
            </a:endParaRPr>
          </a:p>
        </p:txBody>
      </p:sp>
      <p:pic>
        <p:nvPicPr>
          <p:cNvPr id="2" name="Image 1"/>
          <p:cNvPicPr>
            <a:picLocks noChangeAspect="1"/>
          </p:cNvPicPr>
          <p:nvPr>
            <p:custDataLst>
              <p:tags r:id="rId3"/>
            </p:custDataLst>
          </p:nvPr>
        </p:nvPicPr>
        <p:blipFill>
          <a:blip r:embed="rId8" cstate="print"/>
          <a:stretch>
            <a:fillRect/>
          </a:stretch>
        </p:blipFill>
        <p:spPr>
          <a:xfrm>
            <a:off x="157569" y="2031008"/>
            <a:ext cx="8282323" cy="2519082"/>
          </a:xfrm>
          <a:prstGeom prst="rect">
            <a:avLst/>
          </a:prstGeom>
        </p:spPr>
      </p:pic>
      <p:sp>
        <p:nvSpPr>
          <p:cNvPr id="8" name="ZoneTexte 1"/>
          <p:cNvSpPr txBox="1">
            <a:spLocks noChangeArrowheads="1"/>
          </p:cNvSpPr>
          <p:nvPr>
            <p:custDataLst>
              <p:tags r:id="rId4"/>
            </p:custDataLst>
          </p:nvPr>
        </p:nvSpPr>
        <p:spPr bwMode="auto">
          <a:xfrm>
            <a:off x="148451" y="4688111"/>
            <a:ext cx="6789738" cy="461665"/>
          </a:xfrm>
          <a:prstGeom prst="rect">
            <a:avLst/>
          </a:prstGeom>
          <a:ln w="12700">
            <a:noFill/>
            <a:prstDash val="sysDot"/>
          </a:ln>
        </p:spPr>
        <p:style>
          <a:lnRef idx="2">
            <a:schemeClr val="dk1"/>
          </a:lnRef>
          <a:fillRef idx="1">
            <a:schemeClr val="lt1"/>
          </a:fillRef>
          <a:effectRef idx="0">
            <a:schemeClr val="dk1"/>
          </a:effectRef>
          <a:fontRef idx="minor">
            <a:schemeClr val="dk1"/>
          </a:fontRef>
        </p:style>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200" b="0" dirty="0">
                <a:solidFill>
                  <a:schemeClr val="bg2">
                    <a:lumMod val="60000"/>
                    <a:lumOff val="40000"/>
                  </a:schemeClr>
                </a:solidFill>
                <a:latin typeface="Candara" panose="020E0502030303020204" pitchFamily="34" charset="0"/>
              </a:rPr>
              <a:t>Pas de donnée encore disponible pour une comparaison avec l’ensemble de l’industrie et sur des tranches d’âges plus larges en 2016</a:t>
            </a:r>
          </a:p>
        </p:txBody>
      </p:sp>
      <p:sp>
        <p:nvSpPr>
          <p:cNvPr id="11" name="Espace réservé du pied de page 10"/>
          <p:cNvSpPr>
            <a:spLocks noGrp="1"/>
          </p:cNvSpPr>
          <p:nvPr>
            <p:ph type="ftr" sz="quarter" idx="11"/>
            <p:custDataLst>
              <p:tags r:id="rId5"/>
            </p:custDataLst>
          </p:nvPr>
        </p:nvSpPr>
        <p:spPr>
          <a:xfrm>
            <a:off x="3059832" y="6569944"/>
            <a:ext cx="2895600" cy="288056"/>
          </a:xfrm>
        </p:spPr>
        <p:txBody>
          <a:bodyPr/>
          <a:lstStyle/>
          <a:p>
            <a:pPr>
              <a:defRPr/>
            </a:pPr>
            <a:fld id="{CFD87F39-B8DA-453E-B551-E78C4A76985D}" type="slidenum">
              <a:rPr lang="fr-FR" smtClean="0">
                <a:solidFill>
                  <a:srgbClr val="336699"/>
                </a:solidFill>
              </a:rPr>
              <a:pPr>
                <a:defRPr/>
              </a:pPr>
              <a:t>21</a:t>
            </a:fld>
            <a:endParaRPr lang="fr-FR" dirty="0">
              <a:solidFill>
                <a:srgbClr val="336699"/>
              </a:solidFill>
            </a:endParaRPr>
          </a:p>
        </p:txBody>
      </p:sp>
      <p:pic>
        <p:nvPicPr>
          <p:cNvPr id="4" name="Image 3"/>
          <p:cNvPicPr>
            <a:picLocks noChangeAspect="1"/>
          </p:cNvPicPr>
          <p:nvPr>
            <p:custDataLst>
              <p:tags r:id="rId6"/>
            </p:custDataLst>
          </p:nvPr>
        </p:nvPicPr>
        <p:blipFill>
          <a:blip r:embed="rId9" cstate="print"/>
          <a:stretch>
            <a:fillRect/>
          </a:stretch>
        </p:blipFill>
        <p:spPr>
          <a:xfrm>
            <a:off x="7020272" y="5013176"/>
            <a:ext cx="1960992" cy="90081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12" cstate="print"/>
          <a:stretch>
            <a:fillRect/>
          </a:stretch>
        </p:blipFill>
        <p:spPr>
          <a:xfrm>
            <a:off x="235325" y="1428460"/>
            <a:ext cx="8286895" cy="4320385"/>
          </a:xfrm>
          <a:prstGeom prst="rect">
            <a:avLst/>
          </a:prstGeom>
        </p:spPr>
      </p:pic>
      <p:sp>
        <p:nvSpPr>
          <p:cNvPr id="67586" name="ZoneTexte 1"/>
          <p:cNvSpPr txBox="1">
            <a:spLocks noChangeArrowheads="1"/>
          </p:cNvSpPr>
          <p:nvPr>
            <p:custDataLst>
              <p:tags r:id="rId2"/>
            </p:custDataLst>
          </p:nvPr>
        </p:nvSpPr>
        <p:spPr bwMode="auto">
          <a:xfrm>
            <a:off x="574676" y="332656"/>
            <a:ext cx="78486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Evolution de la répartition du nombre de salariés par tranche d'âge dans les industries chimiques</a:t>
            </a:r>
          </a:p>
        </p:txBody>
      </p:sp>
      <p:sp>
        <p:nvSpPr>
          <p:cNvPr id="7" name="ZoneTexte 1"/>
          <p:cNvSpPr txBox="1">
            <a:spLocks noChangeArrowheads="1"/>
          </p:cNvSpPr>
          <p:nvPr>
            <p:custDataLst>
              <p:tags r:id="rId3"/>
            </p:custDataLst>
          </p:nvPr>
        </p:nvSpPr>
        <p:spPr bwMode="auto">
          <a:xfrm>
            <a:off x="250823" y="5931835"/>
            <a:ext cx="6913463" cy="646331"/>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200" b="0" dirty="0">
                <a:solidFill>
                  <a:schemeClr val="tx1"/>
                </a:solidFill>
                <a:latin typeface="Candara" panose="020E0502030303020204" pitchFamily="34" charset="0"/>
              </a:rPr>
              <a:t>Pour la 2</a:t>
            </a:r>
            <a:r>
              <a:rPr lang="fr-FR" altLang="fr-FR" sz="1200" b="0" baseline="30000" dirty="0">
                <a:solidFill>
                  <a:schemeClr val="tx1"/>
                </a:solidFill>
                <a:latin typeface="Candara" panose="020E0502030303020204" pitchFamily="34" charset="0"/>
              </a:rPr>
              <a:t>e</a:t>
            </a:r>
            <a:r>
              <a:rPr lang="fr-FR" altLang="fr-FR" sz="1200" b="0" dirty="0">
                <a:solidFill>
                  <a:schemeClr val="tx1"/>
                </a:solidFill>
                <a:latin typeface="Candara" panose="020E0502030303020204" pitchFamily="34" charset="0"/>
              </a:rPr>
              <a:t> année consécutive, </a:t>
            </a:r>
            <a:r>
              <a:rPr lang="fr-FR" altLang="fr-FR" sz="1200" dirty="0">
                <a:solidFill>
                  <a:schemeClr val="tx1"/>
                </a:solidFill>
                <a:latin typeface="Candara" panose="020E0502030303020204" pitchFamily="34" charset="0"/>
              </a:rPr>
              <a:t>la part des salariés de moins de 25 ans a très légèrement progressé</a:t>
            </a:r>
            <a:r>
              <a:rPr lang="fr-FR" altLang="fr-FR" sz="1200" b="0" dirty="0">
                <a:solidFill>
                  <a:schemeClr val="tx1"/>
                </a:solidFill>
                <a:latin typeface="Candara" panose="020E0502030303020204" pitchFamily="34" charset="0"/>
              </a:rPr>
              <a:t>. Toutefois, le vieillissement de la population salariée de la branche se poursuit avec une nouvelle augmentation de la part des salariés de 50 ans et plus.</a:t>
            </a:r>
          </a:p>
        </p:txBody>
      </p:sp>
      <p:pic>
        <p:nvPicPr>
          <p:cNvPr id="67590" name="Picture 8"/>
          <p:cNvPicPr>
            <a:picLocks noChangeAspect="1" noChangeArrowheads="1"/>
          </p:cNvPicPr>
          <p:nvPr>
            <p:custDataLst>
              <p:tags r:id="rId4"/>
            </p:custDataLst>
          </p:nvPr>
        </p:nvPicPr>
        <p:blipFill>
          <a:blip r:embed="rId13" cstate="print">
            <a:extLst>
              <a:ext uri="{28A0092B-C50C-407E-A947-70E740481C1C}">
                <a14:useLocalDpi xmlns="" xmlns:a14="http://schemas.microsoft.com/office/drawing/2010/main" val="0"/>
              </a:ext>
            </a:extLst>
          </a:blip>
          <a:srcRect/>
          <a:stretch>
            <a:fillRect/>
          </a:stretch>
        </p:blipFill>
        <p:spPr bwMode="auto">
          <a:xfrm>
            <a:off x="7524328" y="5163754"/>
            <a:ext cx="1266825" cy="771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Rectangle 13"/>
          <p:cNvSpPr/>
          <p:nvPr>
            <p:custDataLst>
              <p:tags r:id="rId5"/>
            </p:custDataLst>
          </p:nvPr>
        </p:nvSpPr>
        <p:spPr>
          <a:xfrm>
            <a:off x="3493183" y="5224747"/>
            <a:ext cx="386644" cy="369332"/>
          </a:xfrm>
          <a:prstGeom prst="rect">
            <a:avLst/>
          </a:prstGeom>
        </p:spPr>
        <p:txBody>
          <a:bodyPr wrap="none">
            <a:spAutoFit/>
          </a:bodyPr>
          <a:lstStyle/>
          <a:p>
            <a:r>
              <a:rPr lang="fr-FR" altLang="fr-FR" dirty="0">
                <a:solidFill>
                  <a:schemeClr val="bg2"/>
                </a:solidFill>
                <a:latin typeface="Candara" panose="020E0502030303020204" pitchFamily="34" charset="0"/>
                <a:sym typeface="Wingdings" panose="05000000000000000000" pitchFamily="2" charset="2"/>
              </a:rPr>
              <a:t></a:t>
            </a:r>
            <a:endParaRPr lang="fr-FR" dirty="0"/>
          </a:p>
        </p:txBody>
      </p:sp>
      <p:sp>
        <p:nvSpPr>
          <p:cNvPr id="15" name="Rectangle 14"/>
          <p:cNvSpPr/>
          <p:nvPr>
            <p:custDataLst>
              <p:tags r:id="rId6"/>
            </p:custDataLst>
          </p:nvPr>
        </p:nvSpPr>
        <p:spPr>
          <a:xfrm>
            <a:off x="7055906" y="2200218"/>
            <a:ext cx="386644" cy="369332"/>
          </a:xfrm>
          <a:prstGeom prst="rect">
            <a:avLst/>
          </a:prstGeom>
        </p:spPr>
        <p:txBody>
          <a:bodyPr wrap="none">
            <a:spAutoFit/>
          </a:bodyPr>
          <a:lstStyle/>
          <a:p>
            <a:r>
              <a:rPr lang="fr-FR" altLang="fr-FR" dirty="0">
                <a:solidFill>
                  <a:schemeClr val="bg2"/>
                </a:solidFill>
                <a:latin typeface="Candara" panose="020E0502030303020204" pitchFamily="34" charset="0"/>
                <a:sym typeface="Wingdings" panose="05000000000000000000" pitchFamily="2" charset="2"/>
              </a:rPr>
              <a:t></a:t>
            </a:r>
            <a:endParaRPr lang="fr-FR" dirty="0"/>
          </a:p>
        </p:txBody>
      </p:sp>
      <p:sp>
        <p:nvSpPr>
          <p:cNvPr id="3" name="Accolade fermante 2"/>
          <p:cNvSpPr/>
          <p:nvPr>
            <p:custDataLst>
              <p:tags r:id="rId7"/>
            </p:custDataLst>
          </p:nvPr>
        </p:nvSpPr>
        <p:spPr>
          <a:xfrm>
            <a:off x="6660232" y="1772816"/>
            <a:ext cx="360040" cy="1224136"/>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1" name="ZoneTexte 1"/>
          <p:cNvSpPr txBox="1">
            <a:spLocks noChangeArrowheads="1"/>
          </p:cNvSpPr>
          <p:nvPr>
            <p:custDataLst>
              <p:tags r:id="rId8"/>
            </p:custDataLst>
          </p:nvPr>
        </p:nvSpPr>
        <p:spPr bwMode="auto">
          <a:xfrm>
            <a:off x="7478184" y="2203628"/>
            <a:ext cx="1266640" cy="677108"/>
          </a:xfrm>
          <a:prstGeom prst="rect">
            <a:avLst/>
          </a:prstGeom>
          <a:ln w="12700">
            <a:noFill/>
            <a:prstDash val="sysDot"/>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400" dirty="0">
                <a:solidFill>
                  <a:schemeClr val="tx1"/>
                </a:solidFill>
                <a:latin typeface="Candara" panose="020E0502030303020204" pitchFamily="34" charset="0"/>
              </a:rPr>
              <a:t>29,2% en 2016, </a:t>
            </a:r>
            <a:r>
              <a:rPr lang="fr-FR" altLang="fr-FR" sz="1200" b="0" dirty="0">
                <a:solidFill>
                  <a:schemeClr val="tx1"/>
                </a:solidFill>
                <a:latin typeface="Candara" panose="020E0502030303020204" pitchFamily="34" charset="0"/>
              </a:rPr>
              <a:t>contre 28,7% en 2015</a:t>
            </a:r>
          </a:p>
        </p:txBody>
      </p:sp>
      <p:pic>
        <p:nvPicPr>
          <p:cNvPr id="12" name="Image 11"/>
          <p:cNvPicPr>
            <a:picLocks noChangeAspect="1"/>
          </p:cNvPicPr>
          <p:nvPr>
            <p:custDataLst>
              <p:tags r:id="rId9"/>
            </p:custDataLst>
          </p:nvPr>
        </p:nvPicPr>
        <p:blipFill>
          <a:blip r:embed="rId14" cstate="print"/>
          <a:stretch>
            <a:fillRect/>
          </a:stretch>
        </p:blipFill>
        <p:spPr>
          <a:xfrm>
            <a:off x="249769" y="5665135"/>
            <a:ext cx="6124575" cy="266700"/>
          </a:xfrm>
          <a:prstGeom prst="rect">
            <a:avLst/>
          </a:prstGeom>
        </p:spPr>
      </p:pic>
      <p:sp>
        <p:nvSpPr>
          <p:cNvPr id="17" name="Espace réservé du pied de page 16"/>
          <p:cNvSpPr>
            <a:spLocks noGrp="1"/>
          </p:cNvSpPr>
          <p:nvPr>
            <p:ph type="ftr" sz="quarter" idx="11"/>
            <p:custDataLst>
              <p:tags r:id="rId10"/>
            </p:custDataLst>
          </p:nvPr>
        </p:nvSpPr>
        <p:spPr>
          <a:xfrm>
            <a:off x="2843808" y="6597352"/>
            <a:ext cx="2895600" cy="260648"/>
          </a:xfrm>
        </p:spPr>
        <p:txBody>
          <a:bodyPr/>
          <a:lstStyle/>
          <a:p>
            <a:pPr>
              <a:defRPr/>
            </a:pPr>
            <a:fld id="{4FC49D53-1CD4-4848-9535-098ADE13E6CD}" type="slidenum">
              <a:rPr lang="fr-FR" smtClean="0">
                <a:solidFill>
                  <a:srgbClr val="336699"/>
                </a:solidFill>
              </a:rPr>
              <a:pPr>
                <a:defRPr/>
              </a:pPr>
              <a:t>22</a:t>
            </a:fld>
            <a:endParaRPr lang="fr-FR" dirty="0">
              <a:solidFill>
                <a:srgbClr val="336699"/>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custDataLst>
              <p:tags r:id="rId1"/>
            </p:custDataLst>
          </p:nvPr>
        </p:nvPicPr>
        <p:blipFill>
          <a:blip r:embed="rId15" cstate="print"/>
          <a:stretch>
            <a:fillRect/>
          </a:stretch>
        </p:blipFill>
        <p:spPr>
          <a:xfrm>
            <a:off x="117541" y="1452789"/>
            <a:ext cx="7261763" cy="4317085"/>
          </a:xfrm>
          <a:prstGeom prst="rect">
            <a:avLst/>
          </a:prstGeom>
        </p:spPr>
      </p:pic>
      <p:sp>
        <p:nvSpPr>
          <p:cNvPr id="68610" name="ZoneTexte 1"/>
          <p:cNvSpPr txBox="1">
            <a:spLocks noChangeArrowheads="1"/>
          </p:cNvSpPr>
          <p:nvPr>
            <p:custDataLst>
              <p:tags r:id="rId2"/>
            </p:custDataLst>
          </p:nvPr>
        </p:nvSpPr>
        <p:spPr bwMode="auto">
          <a:xfrm>
            <a:off x="694957" y="271945"/>
            <a:ext cx="78486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Répartition des salariés par tranche d'âge et par genre dans les industries chimiques</a:t>
            </a:r>
            <a:endParaRPr lang="fr-FR" altLang="fr-FR" sz="1800" b="0" dirty="0">
              <a:solidFill>
                <a:srgbClr val="FF0000"/>
              </a:solidFill>
            </a:endParaRPr>
          </a:p>
        </p:txBody>
      </p:sp>
      <p:sp>
        <p:nvSpPr>
          <p:cNvPr id="6" name="ZoneTexte 1"/>
          <p:cNvSpPr txBox="1">
            <a:spLocks noChangeArrowheads="1"/>
          </p:cNvSpPr>
          <p:nvPr>
            <p:custDataLst>
              <p:tags r:id="rId3"/>
            </p:custDataLst>
          </p:nvPr>
        </p:nvSpPr>
        <p:spPr bwMode="auto">
          <a:xfrm>
            <a:off x="129474" y="6070146"/>
            <a:ext cx="7709490" cy="461665"/>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200" b="0" dirty="0">
                <a:solidFill>
                  <a:schemeClr val="tx1"/>
                </a:solidFill>
                <a:latin typeface="Candara" panose="020E0502030303020204" pitchFamily="34" charset="0"/>
              </a:rPr>
              <a:t>En 2016, contrairement aux années précédentes, l’âge moyen des hommes s’est stabilisé alors que celui des femmes augmente : +0,1 an. La même augmentation pour l'âge moyen de la branche.</a:t>
            </a:r>
            <a:endParaRPr lang="fr-FR" altLang="fr-FR" sz="1200" dirty="0">
              <a:solidFill>
                <a:schemeClr val="bg1">
                  <a:lumMod val="50000"/>
                </a:schemeClr>
              </a:solidFill>
              <a:latin typeface="Candara" panose="020E0502030303020204" pitchFamily="34" charset="0"/>
            </a:endParaRPr>
          </a:p>
        </p:txBody>
      </p:sp>
      <p:pic>
        <p:nvPicPr>
          <p:cNvPr id="10" name="Image 9"/>
          <p:cNvPicPr>
            <a:picLocks noChangeAspect="1"/>
          </p:cNvPicPr>
          <p:nvPr>
            <p:custDataLst>
              <p:tags r:id="rId4"/>
            </p:custDataLst>
          </p:nvPr>
        </p:nvPicPr>
        <p:blipFill>
          <a:blip r:embed="rId16" cstate="print"/>
          <a:stretch>
            <a:fillRect/>
          </a:stretch>
        </p:blipFill>
        <p:spPr>
          <a:xfrm>
            <a:off x="129474" y="5786660"/>
            <a:ext cx="6124575" cy="266700"/>
          </a:xfrm>
          <a:prstGeom prst="rect">
            <a:avLst/>
          </a:prstGeom>
        </p:spPr>
      </p:pic>
      <p:sp>
        <p:nvSpPr>
          <p:cNvPr id="4" name="ZoneTexte 3"/>
          <p:cNvSpPr txBox="1"/>
          <p:nvPr>
            <p:custDataLst>
              <p:tags r:id="rId5"/>
            </p:custDataLst>
          </p:nvPr>
        </p:nvSpPr>
        <p:spPr>
          <a:xfrm>
            <a:off x="7308305" y="4005064"/>
            <a:ext cx="1512168" cy="461665"/>
          </a:xfrm>
          <a:prstGeom prst="rect">
            <a:avLst/>
          </a:prstGeom>
          <a:noFill/>
        </p:spPr>
        <p:txBody>
          <a:bodyPr wrap="square" rtlCol="0">
            <a:spAutoFit/>
          </a:bodyPr>
          <a:lstStyle/>
          <a:p>
            <a:r>
              <a:rPr lang="fr-FR" sz="1200" dirty="0"/>
              <a:t>Age moyen dans la branche = 42,2 ans</a:t>
            </a:r>
          </a:p>
        </p:txBody>
      </p:sp>
      <p:sp>
        <p:nvSpPr>
          <p:cNvPr id="11" name="Rectangle 10"/>
          <p:cNvSpPr/>
          <p:nvPr>
            <p:custDataLst>
              <p:tags r:id="rId6"/>
            </p:custDataLst>
          </p:nvPr>
        </p:nvSpPr>
        <p:spPr>
          <a:xfrm>
            <a:off x="7450304" y="4415717"/>
            <a:ext cx="386644" cy="369332"/>
          </a:xfrm>
          <a:prstGeom prst="rect">
            <a:avLst/>
          </a:prstGeom>
        </p:spPr>
        <p:txBody>
          <a:bodyPr wrap="none">
            <a:spAutoFit/>
          </a:bodyPr>
          <a:lstStyle/>
          <a:p>
            <a:r>
              <a:rPr lang="fr-FR" altLang="fr-FR" dirty="0">
                <a:solidFill>
                  <a:schemeClr val="bg2"/>
                </a:solidFill>
                <a:latin typeface="Candara" panose="020E0502030303020204" pitchFamily="34" charset="0"/>
                <a:sym typeface="Wingdings" panose="05000000000000000000" pitchFamily="2" charset="2"/>
              </a:rPr>
              <a:t></a:t>
            </a:r>
            <a:endParaRPr lang="fr-FR" dirty="0"/>
          </a:p>
        </p:txBody>
      </p:sp>
      <p:pic>
        <p:nvPicPr>
          <p:cNvPr id="7" name="Image 6"/>
          <p:cNvPicPr>
            <a:picLocks noChangeAspect="1"/>
          </p:cNvPicPr>
          <p:nvPr>
            <p:custDataLst>
              <p:tags r:id="rId7"/>
            </p:custDataLst>
          </p:nvPr>
        </p:nvPicPr>
        <p:blipFill>
          <a:blip r:embed="rId17" cstate="print"/>
          <a:stretch>
            <a:fillRect/>
          </a:stretch>
        </p:blipFill>
        <p:spPr>
          <a:xfrm>
            <a:off x="1475656" y="1538603"/>
            <a:ext cx="1458359" cy="483091"/>
          </a:xfrm>
          <a:prstGeom prst="rect">
            <a:avLst/>
          </a:prstGeom>
        </p:spPr>
      </p:pic>
      <p:sp>
        <p:nvSpPr>
          <p:cNvPr id="9" name="Rectangle 8"/>
          <p:cNvSpPr/>
          <p:nvPr>
            <p:custDataLst>
              <p:tags r:id="rId8"/>
            </p:custDataLst>
          </p:nvPr>
        </p:nvSpPr>
        <p:spPr>
          <a:xfrm>
            <a:off x="2040627" y="1683186"/>
            <a:ext cx="193322" cy="369332"/>
          </a:xfrm>
          <a:prstGeom prst="rect">
            <a:avLst/>
          </a:prstGeom>
        </p:spPr>
        <p:txBody>
          <a:bodyPr wrap="square">
            <a:spAutoFit/>
          </a:bodyPr>
          <a:lstStyle/>
          <a:p>
            <a:r>
              <a:rPr lang="fr-FR" altLang="fr-FR" dirty="0">
                <a:solidFill>
                  <a:schemeClr val="bg2"/>
                </a:solidFill>
                <a:latin typeface="Candara" panose="020E0502030303020204" pitchFamily="34" charset="0"/>
                <a:sym typeface="Wingdings" panose="05000000000000000000" pitchFamily="2" charset="2"/>
              </a:rPr>
              <a:t></a:t>
            </a:r>
            <a:endParaRPr lang="fr-FR" dirty="0"/>
          </a:p>
        </p:txBody>
      </p:sp>
      <p:pic>
        <p:nvPicPr>
          <p:cNvPr id="12" name="Image 11"/>
          <p:cNvPicPr>
            <a:picLocks noChangeAspect="1"/>
          </p:cNvPicPr>
          <p:nvPr>
            <p:custDataLst>
              <p:tags r:id="rId9"/>
            </p:custDataLst>
          </p:nvPr>
        </p:nvPicPr>
        <p:blipFill>
          <a:blip r:embed="rId18" cstate="print"/>
          <a:stretch>
            <a:fillRect/>
          </a:stretch>
        </p:blipFill>
        <p:spPr>
          <a:xfrm>
            <a:off x="6539429" y="1525972"/>
            <a:ext cx="1560460" cy="510522"/>
          </a:xfrm>
          <a:prstGeom prst="rect">
            <a:avLst/>
          </a:prstGeom>
        </p:spPr>
      </p:pic>
      <p:pic>
        <p:nvPicPr>
          <p:cNvPr id="8" name="Image 7"/>
          <p:cNvPicPr>
            <a:picLocks noChangeAspect="1"/>
          </p:cNvPicPr>
          <p:nvPr>
            <p:custDataLst>
              <p:tags r:id="rId10"/>
            </p:custDataLst>
          </p:nvPr>
        </p:nvPicPr>
        <p:blipFill>
          <a:blip r:embed="rId19" cstate="print"/>
          <a:stretch>
            <a:fillRect/>
          </a:stretch>
        </p:blipFill>
        <p:spPr>
          <a:xfrm>
            <a:off x="7296550" y="1630484"/>
            <a:ext cx="519565" cy="474736"/>
          </a:xfrm>
          <a:prstGeom prst="rect">
            <a:avLst/>
          </a:prstGeom>
        </p:spPr>
      </p:pic>
      <p:pic>
        <p:nvPicPr>
          <p:cNvPr id="15" name="Image 14"/>
          <p:cNvPicPr>
            <a:picLocks noChangeAspect="1"/>
          </p:cNvPicPr>
          <p:nvPr>
            <p:custDataLst>
              <p:tags r:id="rId11"/>
            </p:custDataLst>
          </p:nvPr>
        </p:nvPicPr>
        <p:blipFill>
          <a:blip r:embed="rId20" cstate="print"/>
          <a:stretch>
            <a:fillRect/>
          </a:stretch>
        </p:blipFill>
        <p:spPr>
          <a:xfrm>
            <a:off x="7994743" y="5265261"/>
            <a:ext cx="1097627" cy="804885"/>
          </a:xfrm>
          <a:prstGeom prst="rect">
            <a:avLst/>
          </a:prstGeom>
        </p:spPr>
      </p:pic>
      <p:sp>
        <p:nvSpPr>
          <p:cNvPr id="17" name="Espace réservé du pied de page 16"/>
          <p:cNvSpPr>
            <a:spLocks noGrp="1"/>
          </p:cNvSpPr>
          <p:nvPr>
            <p:ph type="ftr" sz="quarter" idx="11"/>
            <p:custDataLst>
              <p:tags r:id="rId12"/>
            </p:custDataLst>
          </p:nvPr>
        </p:nvSpPr>
        <p:spPr>
          <a:xfrm>
            <a:off x="3923928" y="6569944"/>
            <a:ext cx="720030" cy="288056"/>
          </a:xfrm>
        </p:spPr>
        <p:txBody>
          <a:bodyPr/>
          <a:lstStyle/>
          <a:p>
            <a:pPr>
              <a:defRPr/>
            </a:pPr>
            <a:fld id="{C7C22A04-8F85-4593-967A-B21516928C5E}" type="slidenum">
              <a:rPr lang="fr-FR" smtClean="0">
                <a:solidFill>
                  <a:srgbClr val="336699"/>
                </a:solidFill>
              </a:rPr>
              <a:pPr>
                <a:defRPr/>
              </a:pPr>
              <a:t>23</a:t>
            </a:fld>
            <a:endParaRPr lang="fr-FR" dirty="0">
              <a:solidFill>
                <a:srgbClr val="336699"/>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oneTexte 1"/>
          <p:cNvSpPr txBox="1">
            <a:spLocks noChangeArrowheads="1"/>
          </p:cNvSpPr>
          <p:nvPr>
            <p:custDataLst>
              <p:tags r:id="rId1"/>
            </p:custDataLst>
          </p:nvPr>
        </p:nvSpPr>
        <p:spPr bwMode="auto">
          <a:xfrm>
            <a:off x="684213" y="333375"/>
            <a:ext cx="803433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Evolution du taux de féminisation dans les industries chimiques</a:t>
            </a:r>
          </a:p>
        </p:txBody>
      </p:sp>
      <p:sp>
        <p:nvSpPr>
          <p:cNvPr id="6" name="ZoneTexte 1"/>
          <p:cNvSpPr txBox="1">
            <a:spLocks noChangeArrowheads="1"/>
          </p:cNvSpPr>
          <p:nvPr>
            <p:custDataLst>
              <p:tags r:id="rId2"/>
            </p:custDataLst>
          </p:nvPr>
        </p:nvSpPr>
        <p:spPr bwMode="auto">
          <a:xfrm>
            <a:off x="169863" y="5732463"/>
            <a:ext cx="7415212" cy="461665"/>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200" b="0" dirty="0">
                <a:solidFill>
                  <a:schemeClr val="tx1"/>
                </a:solidFill>
                <a:latin typeface="Candara" panose="020E0502030303020204" pitchFamily="34" charset="0"/>
              </a:rPr>
              <a:t>La </a:t>
            </a:r>
            <a:r>
              <a:rPr lang="fr-FR" altLang="fr-FR" sz="1200" dirty="0">
                <a:solidFill>
                  <a:schemeClr val="tx1"/>
                </a:solidFill>
                <a:latin typeface="Candara" panose="020E0502030303020204" pitchFamily="34" charset="0"/>
              </a:rPr>
              <a:t>part des femmes dans les effectifs a progressé tous les ans depuis 2012</a:t>
            </a:r>
            <a:r>
              <a:rPr lang="fr-FR" altLang="fr-FR" sz="1200" b="0" dirty="0">
                <a:solidFill>
                  <a:schemeClr val="tx1"/>
                </a:solidFill>
                <a:latin typeface="Candara" panose="020E0502030303020204" pitchFamily="34" charset="0"/>
              </a:rPr>
              <a:t>, avec des taux nettement supérieurs à l’ensemble de l’industrie, qui elle observe une légère baisse entre 2015 et 2016</a:t>
            </a:r>
            <a:endParaRPr lang="fr-FR" altLang="fr-FR" sz="1200" dirty="0">
              <a:solidFill>
                <a:schemeClr val="tx1"/>
              </a:solidFill>
              <a:latin typeface="Candara" panose="020E0502030303020204" pitchFamily="34" charset="0"/>
            </a:endParaRPr>
          </a:p>
        </p:txBody>
      </p:sp>
      <p:pic>
        <p:nvPicPr>
          <p:cNvPr id="69638" name="Picture 10"/>
          <p:cNvPicPr>
            <a:picLocks noChangeAspect="1" noChangeArrowheads="1"/>
          </p:cNvPicPr>
          <p:nvPr>
            <p:custDataLst>
              <p:tags r:id="rId3"/>
            </p:custDataLst>
          </p:nvPr>
        </p:nvPicPr>
        <p:blipFill>
          <a:blip r:embed="rId12" cstate="print">
            <a:extLst>
              <a:ext uri="{28A0092B-C50C-407E-A947-70E740481C1C}">
                <a14:useLocalDpi xmlns="" xmlns:a14="http://schemas.microsoft.com/office/drawing/2010/main" val="0"/>
              </a:ext>
            </a:extLst>
          </a:blip>
          <a:srcRect/>
          <a:stretch>
            <a:fillRect/>
          </a:stretch>
        </p:blipFill>
        <p:spPr bwMode="auto">
          <a:xfrm>
            <a:off x="7856538" y="5530850"/>
            <a:ext cx="985837" cy="722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ectangle 9"/>
          <p:cNvSpPr/>
          <p:nvPr>
            <p:custDataLst>
              <p:tags r:id="rId4"/>
            </p:custDataLst>
          </p:nvPr>
        </p:nvSpPr>
        <p:spPr>
          <a:xfrm>
            <a:off x="7663216" y="2276872"/>
            <a:ext cx="386644" cy="369332"/>
          </a:xfrm>
          <a:prstGeom prst="rect">
            <a:avLst/>
          </a:prstGeom>
        </p:spPr>
        <p:txBody>
          <a:bodyPr wrap="none">
            <a:spAutoFit/>
          </a:bodyPr>
          <a:lstStyle/>
          <a:p>
            <a:r>
              <a:rPr lang="fr-FR" altLang="fr-FR" dirty="0">
                <a:solidFill>
                  <a:schemeClr val="bg2"/>
                </a:solidFill>
                <a:latin typeface="Candara" panose="020E0502030303020204" pitchFamily="34" charset="0"/>
                <a:sym typeface="Wingdings" panose="05000000000000000000" pitchFamily="2" charset="2"/>
              </a:rPr>
              <a:t></a:t>
            </a:r>
            <a:endParaRPr lang="fr-FR" dirty="0"/>
          </a:p>
        </p:txBody>
      </p:sp>
      <p:sp>
        <p:nvSpPr>
          <p:cNvPr id="11" name="Rectangle 10"/>
          <p:cNvSpPr/>
          <p:nvPr>
            <p:custDataLst>
              <p:tags r:id="rId5"/>
            </p:custDataLst>
          </p:nvPr>
        </p:nvSpPr>
        <p:spPr>
          <a:xfrm>
            <a:off x="7020272" y="1602448"/>
            <a:ext cx="386644" cy="369332"/>
          </a:xfrm>
          <a:prstGeom prst="rect">
            <a:avLst/>
          </a:prstGeom>
        </p:spPr>
        <p:txBody>
          <a:bodyPr wrap="none">
            <a:spAutoFit/>
          </a:bodyPr>
          <a:lstStyle/>
          <a:p>
            <a:r>
              <a:rPr lang="fr-FR" altLang="fr-FR" dirty="0">
                <a:solidFill>
                  <a:schemeClr val="bg2"/>
                </a:solidFill>
                <a:latin typeface="Candara" panose="020E0502030303020204" pitchFamily="34" charset="0"/>
                <a:sym typeface="Wingdings" panose="05000000000000000000" pitchFamily="2" charset="2"/>
              </a:rPr>
              <a:t></a:t>
            </a:r>
            <a:endParaRPr lang="fr-FR" dirty="0"/>
          </a:p>
        </p:txBody>
      </p:sp>
      <p:pic>
        <p:nvPicPr>
          <p:cNvPr id="9" name="Image 8"/>
          <p:cNvPicPr>
            <a:picLocks noChangeAspect="1"/>
          </p:cNvPicPr>
          <p:nvPr>
            <p:custDataLst>
              <p:tags r:id="rId6"/>
            </p:custDataLst>
          </p:nvPr>
        </p:nvPicPr>
        <p:blipFill>
          <a:blip r:embed="rId13" cstate="print"/>
          <a:stretch>
            <a:fillRect/>
          </a:stretch>
        </p:blipFill>
        <p:spPr>
          <a:xfrm>
            <a:off x="169863" y="5397500"/>
            <a:ext cx="6124575" cy="266700"/>
          </a:xfrm>
          <a:prstGeom prst="rect">
            <a:avLst/>
          </a:prstGeom>
        </p:spPr>
      </p:pic>
      <p:pic>
        <p:nvPicPr>
          <p:cNvPr id="3" name="Image 2"/>
          <p:cNvPicPr>
            <a:picLocks noChangeAspect="1"/>
          </p:cNvPicPr>
          <p:nvPr>
            <p:custDataLst>
              <p:tags r:id="rId7"/>
            </p:custDataLst>
          </p:nvPr>
        </p:nvPicPr>
        <p:blipFill>
          <a:blip r:embed="rId14" cstate="print"/>
          <a:stretch>
            <a:fillRect/>
          </a:stretch>
        </p:blipFill>
        <p:spPr>
          <a:xfrm>
            <a:off x="-11222" y="1509264"/>
            <a:ext cx="8279276" cy="3957686"/>
          </a:xfrm>
          <a:prstGeom prst="rect">
            <a:avLst/>
          </a:prstGeom>
        </p:spPr>
      </p:pic>
      <p:sp>
        <p:nvSpPr>
          <p:cNvPr id="12" name="Rectangle 11"/>
          <p:cNvSpPr/>
          <p:nvPr>
            <p:custDataLst>
              <p:tags r:id="rId8"/>
            </p:custDataLst>
          </p:nvPr>
        </p:nvSpPr>
        <p:spPr>
          <a:xfrm>
            <a:off x="6946584" y="1359463"/>
            <a:ext cx="386644" cy="369332"/>
          </a:xfrm>
          <a:prstGeom prst="rect">
            <a:avLst/>
          </a:prstGeom>
        </p:spPr>
        <p:txBody>
          <a:bodyPr wrap="none">
            <a:spAutoFit/>
          </a:bodyPr>
          <a:lstStyle/>
          <a:p>
            <a:r>
              <a:rPr lang="fr-FR" altLang="fr-FR" dirty="0">
                <a:solidFill>
                  <a:schemeClr val="bg2"/>
                </a:solidFill>
                <a:latin typeface="Candara" panose="020E0502030303020204" pitchFamily="34" charset="0"/>
                <a:sym typeface="Wingdings" panose="05000000000000000000" pitchFamily="2" charset="2"/>
              </a:rPr>
              <a:t></a:t>
            </a:r>
            <a:endParaRPr lang="fr-FR" dirty="0"/>
          </a:p>
        </p:txBody>
      </p:sp>
      <p:pic>
        <p:nvPicPr>
          <p:cNvPr id="13" name="Image 12"/>
          <p:cNvPicPr>
            <a:picLocks noChangeAspect="1"/>
          </p:cNvPicPr>
          <p:nvPr>
            <p:custDataLst>
              <p:tags r:id="rId9"/>
            </p:custDataLst>
          </p:nvPr>
        </p:nvPicPr>
        <p:blipFill>
          <a:blip r:embed="rId15" cstate="print"/>
          <a:stretch>
            <a:fillRect/>
          </a:stretch>
        </p:blipFill>
        <p:spPr>
          <a:xfrm>
            <a:off x="7352843" y="1974034"/>
            <a:ext cx="503695" cy="504488"/>
          </a:xfrm>
          <a:prstGeom prst="rect">
            <a:avLst/>
          </a:prstGeom>
        </p:spPr>
      </p:pic>
      <p:sp>
        <p:nvSpPr>
          <p:cNvPr id="16" name="Espace réservé du pied de page 15"/>
          <p:cNvSpPr>
            <a:spLocks noGrp="1"/>
          </p:cNvSpPr>
          <p:nvPr>
            <p:ph type="ftr" sz="quarter" idx="11"/>
            <p:custDataLst>
              <p:tags r:id="rId10"/>
            </p:custDataLst>
          </p:nvPr>
        </p:nvSpPr>
        <p:spPr>
          <a:xfrm>
            <a:off x="3131840" y="6569944"/>
            <a:ext cx="2895600" cy="288056"/>
          </a:xfrm>
        </p:spPr>
        <p:txBody>
          <a:bodyPr/>
          <a:lstStyle/>
          <a:p>
            <a:pPr>
              <a:defRPr/>
            </a:pPr>
            <a:fld id="{C61BE80F-7130-4E11-A2D6-102E4E0C1137}" type="slidenum">
              <a:rPr lang="fr-FR" smtClean="0">
                <a:solidFill>
                  <a:srgbClr val="336699"/>
                </a:solidFill>
              </a:rPr>
              <a:pPr>
                <a:defRPr/>
              </a:pPr>
              <a:t>24</a:t>
            </a:fld>
            <a:endParaRPr lang="fr-FR" dirty="0">
              <a:solidFill>
                <a:srgbClr val="336699"/>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7" cstate="print"/>
          <a:stretch>
            <a:fillRect/>
          </a:stretch>
        </p:blipFill>
        <p:spPr>
          <a:xfrm>
            <a:off x="395536" y="1666446"/>
            <a:ext cx="6585750" cy="3572179"/>
          </a:xfrm>
          <a:prstGeom prst="rect">
            <a:avLst/>
          </a:prstGeom>
        </p:spPr>
      </p:pic>
      <p:sp>
        <p:nvSpPr>
          <p:cNvPr id="70658" name="ZoneTexte 1"/>
          <p:cNvSpPr txBox="1">
            <a:spLocks noChangeArrowheads="1"/>
          </p:cNvSpPr>
          <p:nvPr>
            <p:custDataLst>
              <p:tags r:id="rId2"/>
            </p:custDataLst>
          </p:nvPr>
        </p:nvSpPr>
        <p:spPr bwMode="auto">
          <a:xfrm>
            <a:off x="669925" y="230188"/>
            <a:ext cx="75311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fr-FR" altLang="fr-FR" sz="1800" b="0" dirty="0">
                <a:solidFill>
                  <a:schemeClr val="bg1"/>
                </a:solidFill>
              </a:rPr>
              <a:t>Répartition du nombre de salariés des industries chimiques selon le type de contrat de travail</a:t>
            </a:r>
          </a:p>
        </p:txBody>
      </p:sp>
      <p:pic>
        <p:nvPicPr>
          <p:cNvPr id="70660" name="Picture 10"/>
          <p:cNvPicPr>
            <a:picLocks noChangeAspect="1" noChangeArrowheads="1"/>
          </p:cNvPicPr>
          <p:nvPr>
            <p:custDataLst>
              <p:tags r:id="rId3"/>
            </p:custDataLst>
          </p:nvPr>
        </p:nvPicPr>
        <p:blipFill>
          <a:blip r:embed="rId8" cstate="print">
            <a:extLst>
              <a:ext uri="{28A0092B-C50C-407E-A947-70E740481C1C}">
                <a14:useLocalDpi xmlns="" xmlns:a14="http://schemas.microsoft.com/office/drawing/2010/main" val="0"/>
              </a:ext>
            </a:extLst>
          </a:blip>
          <a:srcRect/>
          <a:stretch>
            <a:fillRect/>
          </a:stretch>
        </p:blipFill>
        <p:spPr bwMode="auto">
          <a:xfrm>
            <a:off x="7956376" y="5359102"/>
            <a:ext cx="817562" cy="596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ZoneTexte 1"/>
          <p:cNvSpPr txBox="1">
            <a:spLocks noChangeArrowheads="1"/>
          </p:cNvSpPr>
          <p:nvPr>
            <p:custDataLst>
              <p:tags r:id="rId4"/>
            </p:custDataLst>
          </p:nvPr>
        </p:nvSpPr>
        <p:spPr bwMode="auto">
          <a:xfrm>
            <a:off x="179512" y="5359102"/>
            <a:ext cx="7415212" cy="461665"/>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200" b="0" dirty="0">
                <a:solidFill>
                  <a:schemeClr val="tx1"/>
                </a:solidFill>
                <a:latin typeface="Candara" panose="020E0502030303020204" pitchFamily="34" charset="0"/>
              </a:rPr>
              <a:t>Des évolutions très à la marge entre 2015 et 2016, que l’on peut plutôt qualifier de stabilité : le taux de CDI reste extrêmement élevé : plus de 94%. </a:t>
            </a:r>
          </a:p>
        </p:txBody>
      </p:sp>
      <p:sp>
        <p:nvSpPr>
          <p:cNvPr id="10" name="Espace réservé du pied de page 9"/>
          <p:cNvSpPr>
            <a:spLocks noGrp="1"/>
          </p:cNvSpPr>
          <p:nvPr>
            <p:ph type="ftr" sz="quarter" idx="11"/>
            <p:custDataLst>
              <p:tags r:id="rId5"/>
            </p:custDataLst>
          </p:nvPr>
        </p:nvSpPr>
        <p:spPr>
          <a:xfrm>
            <a:off x="3059832" y="6453336"/>
            <a:ext cx="2895600" cy="288056"/>
          </a:xfrm>
        </p:spPr>
        <p:txBody>
          <a:bodyPr/>
          <a:lstStyle/>
          <a:p>
            <a:pPr>
              <a:defRPr/>
            </a:pPr>
            <a:fld id="{590EA6F1-17FB-4267-A6E5-3F345D90B63A}" type="slidenum">
              <a:rPr lang="fr-FR" smtClean="0">
                <a:solidFill>
                  <a:srgbClr val="336699"/>
                </a:solidFill>
              </a:rPr>
              <a:pPr>
                <a:defRPr/>
              </a:pPr>
              <a:t>25</a:t>
            </a:fld>
            <a:endParaRPr lang="fr-FR" dirty="0">
              <a:solidFill>
                <a:srgbClr val="336699"/>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custDataLst>
              <p:tags r:id="rId1"/>
            </p:custDataLst>
          </p:nvPr>
        </p:nvPicPr>
        <p:blipFill>
          <a:blip r:embed="rId15" cstate="print"/>
          <a:stretch>
            <a:fillRect/>
          </a:stretch>
        </p:blipFill>
        <p:spPr>
          <a:xfrm>
            <a:off x="55198" y="1598349"/>
            <a:ext cx="7530488" cy="3477084"/>
          </a:xfrm>
          <a:prstGeom prst="rect">
            <a:avLst/>
          </a:prstGeom>
        </p:spPr>
      </p:pic>
      <p:sp>
        <p:nvSpPr>
          <p:cNvPr id="71682" name="ZoneTexte 1"/>
          <p:cNvSpPr txBox="1">
            <a:spLocks noChangeArrowheads="1"/>
          </p:cNvSpPr>
          <p:nvPr>
            <p:custDataLst>
              <p:tags r:id="rId2"/>
            </p:custDataLst>
          </p:nvPr>
        </p:nvSpPr>
        <p:spPr bwMode="auto">
          <a:xfrm>
            <a:off x="588963" y="230188"/>
            <a:ext cx="767715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fr-FR" altLang="fr-FR" sz="1800" b="0" dirty="0">
                <a:solidFill>
                  <a:schemeClr val="bg1"/>
                </a:solidFill>
              </a:rPr>
              <a:t>Répartition du nombre de salariés des industries chimiques selon le temps de travail</a:t>
            </a:r>
          </a:p>
        </p:txBody>
      </p:sp>
      <p:pic>
        <p:nvPicPr>
          <p:cNvPr id="71684" name="Picture 10"/>
          <p:cNvPicPr>
            <a:picLocks noChangeAspect="1" noChangeArrowheads="1"/>
          </p:cNvPicPr>
          <p:nvPr>
            <p:custDataLst>
              <p:tags r:id="rId3"/>
            </p:custDataLst>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956550" y="5662613"/>
            <a:ext cx="817563" cy="596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ZoneTexte 6"/>
          <p:cNvSpPr txBox="1"/>
          <p:nvPr>
            <p:custDataLst>
              <p:tags r:id="rId4"/>
            </p:custDataLst>
          </p:nvPr>
        </p:nvSpPr>
        <p:spPr>
          <a:xfrm>
            <a:off x="55198" y="5057867"/>
            <a:ext cx="7415212" cy="1692771"/>
          </a:xfrm>
          <a:prstGeom prst="rect">
            <a:avLst/>
          </a:prstGeom>
          <a:noFill/>
          <a:ln>
            <a:solidFill>
              <a:schemeClr val="bg1">
                <a:lumMod val="50000"/>
              </a:schemeClr>
            </a:solidFill>
          </a:ln>
        </p:spPr>
        <p:txBody>
          <a:bodyPr wrap="square" rtlCol="0">
            <a:spAutoFit/>
          </a:bodyPr>
          <a:lstStyle/>
          <a:p>
            <a:pPr hangingPunct="0"/>
            <a:r>
              <a:rPr lang="fr-FR" sz="800" i="1" dirty="0">
                <a:sym typeface="Wingdings" panose="05000000000000000000" pitchFamily="2" charset="2"/>
              </a:rPr>
              <a:t> </a:t>
            </a:r>
            <a:r>
              <a:rPr lang="fr-FR" sz="800" i="1" dirty="0">
                <a:solidFill>
                  <a:srgbClr val="C00000"/>
                </a:solidFill>
              </a:rPr>
              <a:t>Une modification importante des méthodologies de calcul des temps de travail empêche la comparaison avec les années précédentes</a:t>
            </a:r>
            <a:r>
              <a:rPr lang="fr-FR" sz="800" i="1" dirty="0"/>
              <a:t>.</a:t>
            </a:r>
            <a:endParaRPr lang="fr-FR" sz="800" dirty="0"/>
          </a:p>
          <a:p>
            <a:pPr hangingPunct="0"/>
            <a:r>
              <a:rPr lang="fr-FR" sz="800" i="1" dirty="0"/>
              <a:t>Avant 2016 : la variable était en grande partie déterminée statistiquement à partir du nombre d’heures journalier.</a:t>
            </a:r>
            <a:endParaRPr lang="fr-FR" sz="800" dirty="0"/>
          </a:p>
          <a:p>
            <a:pPr hangingPunct="0"/>
            <a:r>
              <a:rPr lang="fr-FR" sz="800" i="1" dirty="0"/>
              <a:t>A partir de 2016 : la variable est construite à partir de 3 variables déclarées (indicatrice de travail à domicile, unité de mesure du temps de travail, variable indiquant temps partiel ou complet), avec un traitement particulier dans les cas de successions de périodes irrégulières (intérimaires et postes non CDI de certaines activités). </a:t>
            </a:r>
            <a:endParaRPr lang="fr-FR" sz="800" dirty="0"/>
          </a:p>
          <a:p>
            <a:pPr hangingPunct="0"/>
            <a:r>
              <a:rPr lang="fr-FR" sz="800" i="1" dirty="0"/>
              <a:t>Dans ce contexte, certaines modalités disparaissent :</a:t>
            </a:r>
          </a:p>
          <a:p>
            <a:pPr marL="171450" indent="-171450" hangingPunct="0">
              <a:buFontTx/>
              <a:buChar char="-"/>
            </a:pPr>
            <a:r>
              <a:rPr lang="fr-FR" sz="800" i="1" dirty="0"/>
              <a:t>faibles temps partiels étaient dans ce rapport auparavant classés dans « autre » sont classés dans temps partiels, mais cela ne concerne quasiment aucun emploi dans les IC</a:t>
            </a:r>
          </a:p>
          <a:p>
            <a:pPr marL="171450" indent="-171450" hangingPunct="0">
              <a:buFontTx/>
              <a:buChar char="-"/>
            </a:pPr>
            <a:r>
              <a:rPr lang="fr-FR" sz="800" i="1" dirty="0"/>
              <a:t>conditions d’emploi mixtes auparavant classées dans « autre » sont maintenant réparties entre temps complet te temps partiel ou dans « autres conditions d’emplois »</a:t>
            </a:r>
          </a:p>
          <a:p>
            <a:pPr hangingPunct="0"/>
            <a:r>
              <a:rPr lang="fr-FR" sz="800" i="1" dirty="0"/>
              <a:t>Un nouvelle variable « forfait jours » </a:t>
            </a:r>
            <a:r>
              <a:rPr lang="fr-FR" sz="800" i="1"/>
              <a:t>est apparu » </a:t>
            </a:r>
            <a:r>
              <a:rPr lang="fr-FR" sz="800" i="1" dirty="0"/>
              <a:t>et a </a:t>
            </a:r>
            <a:r>
              <a:rPr lang="fr-FR" sz="800" i="1"/>
              <a:t>été classée </a:t>
            </a:r>
            <a:r>
              <a:rPr lang="fr-FR" sz="800" i="1" dirty="0"/>
              <a:t>dans temps complet</a:t>
            </a:r>
            <a:endParaRPr lang="fr-FR" sz="800" dirty="0"/>
          </a:p>
          <a:p>
            <a:pPr hangingPunct="0"/>
            <a:r>
              <a:rPr lang="fr-FR" sz="800" i="1" dirty="0"/>
              <a:t>La  nouvelle variable « autres conditions d’emplois » regroupe a priori le Travail à domicile, le Travail intermittent</a:t>
            </a:r>
            <a:endParaRPr lang="fr-FR" sz="800" dirty="0">
              <a:solidFill>
                <a:schemeClr val="bg2">
                  <a:lumMod val="75000"/>
                </a:schemeClr>
              </a:solidFill>
            </a:endParaRPr>
          </a:p>
          <a:p>
            <a:endParaRPr lang="fr-FR" sz="800" dirty="0">
              <a:solidFill>
                <a:schemeClr val="bg2">
                  <a:lumMod val="75000"/>
                </a:schemeClr>
              </a:solidFill>
            </a:endParaRPr>
          </a:p>
        </p:txBody>
      </p:sp>
      <p:pic>
        <p:nvPicPr>
          <p:cNvPr id="2" name="Image 1"/>
          <p:cNvPicPr>
            <a:picLocks noChangeAspect="1"/>
          </p:cNvPicPr>
          <p:nvPr>
            <p:custDataLst>
              <p:tags r:id="rId5"/>
            </p:custDataLst>
          </p:nvPr>
        </p:nvPicPr>
        <p:blipFill rotWithShape="1">
          <a:blip r:embed="rId17" cstate="print"/>
          <a:srcRect t="80833"/>
          <a:stretch/>
        </p:blipFill>
        <p:spPr>
          <a:xfrm>
            <a:off x="5349064" y="2827209"/>
            <a:ext cx="2361761" cy="264062"/>
          </a:xfrm>
          <a:prstGeom prst="rect">
            <a:avLst/>
          </a:prstGeom>
        </p:spPr>
      </p:pic>
      <p:cxnSp>
        <p:nvCxnSpPr>
          <p:cNvPr id="11" name="Connecteur droit 10"/>
          <p:cNvCxnSpPr/>
          <p:nvPr>
            <p:custDataLst>
              <p:tags r:id="rId6"/>
            </p:custDataLst>
          </p:nvPr>
        </p:nvCxnSpPr>
        <p:spPr>
          <a:xfrm>
            <a:off x="4572000" y="1635850"/>
            <a:ext cx="0" cy="359335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2" name="ZoneTexte 11"/>
          <p:cNvSpPr txBox="1"/>
          <p:nvPr>
            <p:custDataLst>
              <p:tags r:id="rId7"/>
            </p:custDataLst>
          </p:nvPr>
        </p:nvSpPr>
        <p:spPr>
          <a:xfrm>
            <a:off x="3557915" y="1405017"/>
            <a:ext cx="4326453" cy="276999"/>
          </a:xfrm>
          <a:prstGeom prst="rect">
            <a:avLst/>
          </a:prstGeom>
          <a:noFill/>
        </p:spPr>
        <p:txBody>
          <a:bodyPr wrap="square" rtlCol="0">
            <a:spAutoFit/>
          </a:bodyPr>
          <a:lstStyle/>
          <a:p>
            <a:pPr algn="ctr"/>
            <a:r>
              <a:rPr lang="fr-FR" sz="1200" dirty="0">
                <a:solidFill>
                  <a:srgbClr val="C00000"/>
                </a:solidFill>
              </a:rPr>
              <a:t>Rupture méthodologique de l’INSEE</a:t>
            </a:r>
          </a:p>
        </p:txBody>
      </p:sp>
      <p:sp>
        <p:nvSpPr>
          <p:cNvPr id="16" name="ZoneTexte 15"/>
          <p:cNvSpPr txBox="1"/>
          <p:nvPr>
            <p:custDataLst>
              <p:tags r:id="rId8"/>
            </p:custDataLst>
          </p:nvPr>
        </p:nvSpPr>
        <p:spPr>
          <a:xfrm>
            <a:off x="5316442" y="1775175"/>
            <a:ext cx="2122683" cy="261610"/>
          </a:xfrm>
          <a:prstGeom prst="rect">
            <a:avLst/>
          </a:prstGeom>
          <a:noFill/>
        </p:spPr>
        <p:txBody>
          <a:bodyPr wrap="square" rtlCol="0">
            <a:spAutoFit/>
          </a:bodyPr>
          <a:lstStyle/>
          <a:p>
            <a:r>
              <a:rPr lang="fr-FR" sz="1100" dirty="0">
                <a:solidFill>
                  <a:srgbClr val="C00000"/>
                </a:solidFill>
              </a:rPr>
              <a:t>Légende avant 2016</a:t>
            </a:r>
          </a:p>
        </p:txBody>
      </p:sp>
      <p:sp>
        <p:nvSpPr>
          <p:cNvPr id="17" name="ZoneTexte 16"/>
          <p:cNvSpPr txBox="1"/>
          <p:nvPr>
            <p:custDataLst>
              <p:tags r:id="rId9"/>
            </p:custDataLst>
          </p:nvPr>
        </p:nvSpPr>
        <p:spPr>
          <a:xfrm>
            <a:off x="5359634" y="3244029"/>
            <a:ext cx="2122683" cy="276999"/>
          </a:xfrm>
          <a:prstGeom prst="rect">
            <a:avLst/>
          </a:prstGeom>
          <a:noFill/>
        </p:spPr>
        <p:txBody>
          <a:bodyPr wrap="square" rtlCol="0">
            <a:spAutoFit/>
          </a:bodyPr>
          <a:lstStyle/>
          <a:p>
            <a:r>
              <a:rPr lang="fr-FR" sz="1100" dirty="0">
                <a:solidFill>
                  <a:srgbClr val="C00000"/>
                </a:solidFill>
              </a:rPr>
              <a:t>Légende</a:t>
            </a:r>
            <a:r>
              <a:rPr lang="fr-FR" sz="1200" dirty="0">
                <a:solidFill>
                  <a:srgbClr val="C00000"/>
                </a:solidFill>
              </a:rPr>
              <a:t> 2016</a:t>
            </a:r>
          </a:p>
        </p:txBody>
      </p:sp>
      <p:grpSp>
        <p:nvGrpSpPr>
          <p:cNvPr id="13" name="Groupe 12"/>
          <p:cNvGrpSpPr/>
          <p:nvPr>
            <p:custDataLst>
              <p:tags r:id="rId10"/>
            </p:custDataLst>
          </p:nvPr>
        </p:nvGrpSpPr>
        <p:grpSpPr>
          <a:xfrm>
            <a:off x="5334928" y="3460571"/>
            <a:ext cx="2250758" cy="1398048"/>
            <a:chOff x="6489518" y="3399105"/>
            <a:chExt cx="2250758" cy="1398048"/>
          </a:xfrm>
        </p:grpSpPr>
        <p:pic>
          <p:nvPicPr>
            <p:cNvPr id="4" name="Image 3"/>
            <p:cNvPicPr>
              <a:picLocks noChangeAspect="1"/>
            </p:cNvPicPr>
            <p:nvPr/>
          </p:nvPicPr>
          <p:blipFill rotWithShape="1">
            <a:blip r:embed="rId18" cstate="print"/>
            <a:srcRect b="22340"/>
            <a:stretch/>
          </p:blipFill>
          <p:spPr>
            <a:xfrm>
              <a:off x="6492376" y="3399105"/>
              <a:ext cx="2247900" cy="1398048"/>
            </a:xfrm>
            <a:prstGeom prst="rect">
              <a:avLst/>
            </a:prstGeom>
          </p:spPr>
        </p:pic>
        <p:pic>
          <p:nvPicPr>
            <p:cNvPr id="18" name="Image 17"/>
            <p:cNvPicPr>
              <a:picLocks noChangeAspect="1"/>
            </p:cNvPicPr>
            <p:nvPr/>
          </p:nvPicPr>
          <p:blipFill rotWithShape="1">
            <a:blip r:embed="rId18" cstate="print"/>
            <a:srcRect t="72578" b="3423"/>
            <a:stretch/>
          </p:blipFill>
          <p:spPr>
            <a:xfrm>
              <a:off x="6489518" y="4299216"/>
              <a:ext cx="2247900" cy="432048"/>
            </a:xfrm>
            <a:prstGeom prst="rect">
              <a:avLst/>
            </a:prstGeom>
          </p:spPr>
        </p:pic>
      </p:grpSp>
      <p:pic>
        <p:nvPicPr>
          <p:cNvPr id="20" name="Image 19"/>
          <p:cNvPicPr>
            <a:picLocks noChangeAspect="1"/>
          </p:cNvPicPr>
          <p:nvPr>
            <p:custDataLst>
              <p:tags r:id="rId11"/>
            </p:custDataLst>
          </p:nvPr>
        </p:nvPicPr>
        <p:blipFill rotWithShape="1">
          <a:blip r:embed="rId17" cstate="print"/>
          <a:srcRect b="38400"/>
          <a:stretch/>
        </p:blipFill>
        <p:spPr>
          <a:xfrm>
            <a:off x="5316442" y="1993544"/>
            <a:ext cx="2361761" cy="848662"/>
          </a:xfrm>
          <a:prstGeom prst="rect">
            <a:avLst/>
          </a:prstGeom>
        </p:spPr>
      </p:pic>
      <p:sp>
        <p:nvSpPr>
          <p:cNvPr id="21" name="ZoneTexte 1"/>
          <p:cNvSpPr txBox="1">
            <a:spLocks noChangeArrowheads="1"/>
          </p:cNvSpPr>
          <p:nvPr>
            <p:custDataLst>
              <p:tags r:id="rId12"/>
            </p:custDataLst>
          </p:nvPr>
        </p:nvSpPr>
        <p:spPr bwMode="auto">
          <a:xfrm>
            <a:off x="7700051" y="2484406"/>
            <a:ext cx="1388752" cy="2123658"/>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defRPr/>
            </a:pPr>
            <a:r>
              <a:rPr lang="fr-FR" altLang="fr-FR" sz="1200" b="0" dirty="0">
                <a:solidFill>
                  <a:schemeClr val="tx1"/>
                </a:solidFill>
                <a:latin typeface="Candara" panose="020E0502030303020204" pitchFamily="34" charset="0"/>
              </a:rPr>
              <a:t>Malgré les évolutions méthodologiques importants qui empêchent les possibilités de comparaison, on retiendra </a:t>
            </a:r>
            <a:r>
              <a:rPr lang="fr-FR" altLang="fr-FR" sz="1200" dirty="0">
                <a:solidFill>
                  <a:schemeClr val="tx1"/>
                </a:solidFill>
                <a:latin typeface="Candara" panose="020E0502030303020204" pitchFamily="34" charset="0"/>
              </a:rPr>
              <a:t>la part très importante du temps complet dans la branche</a:t>
            </a:r>
            <a:endParaRPr lang="fr-FR" altLang="fr-FR" sz="1200" dirty="0">
              <a:solidFill>
                <a:srgbClr val="FF0000"/>
              </a:solidFill>
              <a:latin typeface="Candara" panose="020E0502030303020204" pitchFamily="34" charset="0"/>
            </a:endParaRPr>
          </a:p>
        </p:txBody>
      </p:sp>
      <p:sp>
        <p:nvSpPr>
          <p:cNvPr id="23" name="Espace réservé du pied de page 22"/>
          <p:cNvSpPr>
            <a:spLocks noGrp="1"/>
          </p:cNvSpPr>
          <p:nvPr>
            <p:ph type="ftr" sz="quarter" idx="11"/>
            <p:custDataLst>
              <p:tags r:id="rId13"/>
            </p:custDataLst>
          </p:nvPr>
        </p:nvSpPr>
        <p:spPr>
          <a:xfrm>
            <a:off x="3275856" y="6597352"/>
            <a:ext cx="2895600" cy="260648"/>
          </a:xfrm>
        </p:spPr>
        <p:txBody>
          <a:bodyPr/>
          <a:lstStyle/>
          <a:p>
            <a:pPr>
              <a:defRPr/>
            </a:pPr>
            <a:fld id="{B1AAA11A-6860-4751-9694-67D7AEAAB848}" type="slidenum">
              <a:rPr lang="fr-FR" smtClean="0">
                <a:solidFill>
                  <a:srgbClr val="336699"/>
                </a:solidFill>
              </a:rPr>
              <a:pPr>
                <a:defRPr/>
              </a:pPr>
              <a:t>26</a:t>
            </a:fld>
            <a:endParaRPr lang="fr-FR" dirty="0">
              <a:solidFill>
                <a:srgbClr val="336699"/>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oneTexte 1"/>
          <p:cNvSpPr txBox="1">
            <a:spLocks noChangeArrowheads="1"/>
          </p:cNvSpPr>
          <p:nvPr>
            <p:custDataLst>
              <p:tags r:id="rId1"/>
            </p:custDataLst>
          </p:nvPr>
        </p:nvSpPr>
        <p:spPr bwMode="auto">
          <a:xfrm>
            <a:off x="696913" y="260350"/>
            <a:ext cx="746125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fr-FR" altLang="fr-FR" sz="1800" b="0" dirty="0">
                <a:solidFill>
                  <a:schemeClr val="bg1"/>
                </a:solidFill>
              </a:rPr>
              <a:t>Part des salariés à temps partiel dans les industries chimiques selon le genre</a:t>
            </a:r>
          </a:p>
        </p:txBody>
      </p:sp>
      <p:pic>
        <p:nvPicPr>
          <p:cNvPr id="72708" name="Picture 10"/>
          <p:cNvPicPr>
            <a:picLocks noChangeAspect="1" noChangeArrowheads="1"/>
          </p:cNvPicPr>
          <p:nvPr>
            <p:custDataLst>
              <p:tags r:id="rId2"/>
            </p:custDataLst>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845425" y="5661025"/>
            <a:ext cx="817563" cy="596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ZoneTexte 1"/>
          <p:cNvSpPr txBox="1">
            <a:spLocks noChangeArrowheads="1"/>
          </p:cNvSpPr>
          <p:nvPr>
            <p:custDataLst>
              <p:tags r:id="rId3"/>
            </p:custDataLst>
          </p:nvPr>
        </p:nvSpPr>
        <p:spPr bwMode="auto">
          <a:xfrm>
            <a:off x="350260" y="5375965"/>
            <a:ext cx="6336704" cy="830997"/>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200" b="0" dirty="0">
                <a:solidFill>
                  <a:schemeClr val="tx1"/>
                </a:solidFill>
                <a:latin typeface="Candara" panose="020E0502030303020204" pitchFamily="34" charset="0"/>
              </a:rPr>
              <a:t>Les modifications méthodologiques sur le comptage des salariés à temps partiel  explique l’écart important entre les données 2015 et 2016. Malgré ces modifications, on observe que la tendance </a:t>
            </a:r>
            <a:r>
              <a:rPr lang="fr-FR" altLang="fr-FR" sz="1200" dirty="0">
                <a:solidFill>
                  <a:schemeClr val="tx1"/>
                </a:solidFill>
                <a:latin typeface="Candara" panose="020E0502030303020204" pitchFamily="34" charset="0"/>
              </a:rPr>
              <a:t>d’une part de femmes plus concernées par le temps partiel que les hommes se maintient</a:t>
            </a:r>
          </a:p>
        </p:txBody>
      </p:sp>
      <p:sp>
        <p:nvSpPr>
          <p:cNvPr id="9" name="Rectangle 8"/>
          <p:cNvSpPr/>
          <p:nvPr>
            <p:custDataLst>
              <p:tags r:id="rId4"/>
            </p:custDataLst>
          </p:nvPr>
        </p:nvSpPr>
        <p:spPr>
          <a:xfrm>
            <a:off x="5004048" y="2828478"/>
            <a:ext cx="386644" cy="369332"/>
          </a:xfrm>
          <a:prstGeom prst="rect">
            <a:avLst/>
          </a:prstGeom>
        </p:spPr>
        <p:txBody>
          <a:bodyPr wrap="none">
            <a:spAutoFit/>
          </a:bodyPr>
          <a:lstStyle/>
          <a:p>
            <a:r>
              <a:rPr lang="fr-FR" altLang="fr-FR" dirty="0">
                <a:solidFill>
                  <a:schemeClr val="bg2"/>
                </a:solidFill>
                <a:latin typeface="Candara" panose="020E0502030303020204" pitchFamily="34" charset="0"/>
                <a:sym typeface="Wingdings" panose="05000000000000000000" pitchFamily="2" charset="2"/>
              </a:rPr>
              <a:t></a:t>
            </a:r>
            <a:endParaRPr lang="fr-FR" dirty="0"/>
          </a:p>
        </p:txBody>
      </p:sp>
      <p:pic>
        <p:nvPicPr>
          <p:cNvPr id="3" name="Image 2"/>
          <p:cNvPicPr>
            <a:picLocks noChangeAspect="1"/>
          </p:cNvPicPr>
          <p:nvPr>
            <p:custDataLst>
              <p:tags r:id="rId5"/>
            </p:custDataLst>
          </p:nvPr>
        </p:nvPicPr>
        <p:blipFill>
          <a:blip r:embed="rId11" cstate="print"/>
          <a:stretch>
            <a:fillRect/>
          </a:stretch>
        </p:blipFill>
        <p:spPr>
          <a:xfrm>
            <a:off x="315609" y="1623132"/>
            <a:ext cx="6245998" cy="3748577"/>
          </a:xfrm>
          <a:prstGeom prst="rect">
            <a:avLst/>
          </a:prstGeom>
        </p:spPr>
      </p:pic>
      <p:cxnSp>
        <p:nvCxnSpPr>
          <p:cNvPr id="11" name="Connecteur droit 10"/>
          <p:cNvCxnSpPr/>
          <p:nvPr>
            <p:custDataLst>
              <p:tags r:id="rId6"/>
            </p:custDataLst>
          </p:nvPr>
        </p:nvCxnSpPr>
        <p:spPr>
          <a:xfrm>
            <a:off x="4810976" y="2026229"/>
            <a:ext cx="0" cy="2842931"/>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2" name="ZoneTexte 11"/>
          <p:cNvSpPr txBox="1"/>
          <p:nvPr>
            <p:custDataLst>
              <p:tags r:id="rId7"/>
            </p:custDataLst>
          </p:nvPr>
        </p:nvSpPr>
        <p:spPr>
          <a:xfrm>
            <a:off x="3989963" y="1564564"/>
            <a:ext cx="2122683" cy="461665"/>
          </a:xfrm>
          <a:prstGeom prst="rect">
            <a:avLst/>
          </a:prstGeom>
          <a:noFill/>
        </p:spPr>
        <p:txBody>
          <a:bodyPr wrap="square" rtlCol="0">
            <a:spAutoFit/>
          </a:bodyPr>
          <a:lstStyle/>
          <a:p>
            <a:pPr algn="ctr"/>
            <a:r>
              <a:rPr lang="fr-FR" sz="1200" dirty="0">
                <a:solidFill>
                  <a:srgbClr val="C00000"/>
                </a:solidFill>
              </a:rPr>
              <a:t>Rupture méthodologique de l’INSEE</a:t>
            </a:r>
          </a:p>
        </p:txBody>
      </p:sp>
      <p:sp>
        <p:nvSpPr>
          <p:cNvPr id="14" name="Espace réservé du pied de page 13"/>
          <p:cNvSpPr>
            <a:spLocks noGrp="1"/>
          </p:cNvSpPr>
          <p:nvPr>
            <p:ph type="ftr" sz="quarter" idx="11"/>
            <p:custDataLst>
              <p:tags r:id="rId8"/>
            </p:custDataLst>
          </p:nvPr>
        </p:nvSpPr>
        <p:spPr>
          <a:xfrm>
            <a:off x="2987824" y="6569944"/>
            <a:ext cx="2895600" cy="288056"/>
          </a:xfrm>
        </p:spPr>
        <p:txBody>
          <a:bodyPr/>
          <a:lstStyle/>
          <a:p>
            <a:pPr>
              <a:defRPr/>
            </a:pPr>
            <a:fld id="{F9E9DF3E-C29E-471D-822B-A0BF033CC68B}" type="slidenum">
              <a:rPr lang="fr-FR" smtClean="0">
                <a:solidFill>
                  <a:srgbClr val="336699"/>
                </a:solidFill>
              </a:rPr>
              <a:pPr>
                <a:defRPr/>
              </a:pPr>
              <a:t>27</a:t>
            </a:fld>
            <a:endParaRPr lang="fr-FR" dirty="0">
              <a:solidFill>
                <a:srgbClr val="336699"/>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ZoneTexte 10"/>
          <p:cNvSpPr txBox="1">
            <a:spLocks noChangeArrowheads="1"/>
          </p:cNvSpPr>
          <p:nvPr>
            <p:custDataLst>
              <p:tags r:id="rId1"/>
            </p:custDataLst>
          </p:nvPr>
        </p:nvSpPr>
        <p:spPr bwMode="auto">
          <a:xfrm>
            <a:off x="2339752" y="2348880"/>
            <a:ext cx="6227762" cy="1477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3000" b="0" dirty="0">
                <a:solidFill>
                  <a:schemeClr val="bg1"/>
                </a:solidFill>
              </a:rPr>
              <a:t>LES METIERS EXERCES PAR LES SALARIES DANS L’ACTIVITE DE PRODUCTION CHIMIQUE</a:t>
            </a:r>
          </a:p>
        </p:txBody>
      </p:sp>
      <p:sp>
        <p:nvSpPr>
          <p:cNvPr id="3" name="ZoneTexte 6"/>
          <p:cNvSpPr txBox="1">
            <a:spLocks noChangeArrowheads="1"/>
          </p:cNvSpPr>
          <p:nvPr>
            <p:custDataLst>
              <p:tags r:id="rId2"/>
            </p:custDataLst>
          </p:nvPr>
        </p:nvSpPr>
        <p:spPr bwMode="auto">
          <a:xfrm>
            <a:off x="8460432" y="6535737"/>
            <a:ext cx="3834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fld id="{47FC947C-8DD7-4CD3-BCFF-A30C9486190E}" type="slidenum">
              <a:rPr lang="fr-FR" altLang="fr-FR" sz="1400" b="0" smtClean="0">
                <a:solidFill>
                  <a:srgbClr val="336699"/>
                </a:solidFill>
              </a:rPr>
              <a:pPr eaLnBrk="1" hangingPunct="1">
                <a:spcBef>
                  <a:spcPct val="0"/>
                </a:spcBef>
              </a:pPr>
              <a:t>28</a:t>
            </a:fld>
            <a:endParaRPr lang="fr-FR" altLang="fr-FR" sz="1400" b="0" dirty="0">
              <a:solidFill>
                <a:srgbClr val="336699"/>
              </a:solidFill>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custDataLst>
              <p:tags r:id="rId1"/>
            </p:custDataLst>
          </p:nvPr>
        </p:nvPicPr>
        <p:blipFill>
          <a:blip r:embed="rId13" cstate="print"/>
          <a:stretch>
            <a:fillRect/>
          </a:stretch>
        </p:blipFill>
        <p:spPr>
          <a:xfrm>
            <a:off x="-36512" y="908720"/>
            <a:ext cx="7447233" cy="4503259"/>
          </a:xfrm>
          <a:prstGeom prst="rect">
            <a:avLst/>
          </a:prstGeom>
        </p:spPr>
      </p:pic>
      <p:sp>
        <p:nvSpPr>
          <p:cNvPr id="74754" name="ZoneTexte 1"/>
          <p:cNvSpPr txBox="1">
            <a:spLocks noChangeArrowheads="1"/>
          </p:cNvSpPr>
          <p:nvPr>
            <p:custDataLst>
              <p:tags r:id="rId2"/>
            </p:custDataLst>
          </p:nvPr>
        </p:nvSpPr>
        <p:spPr bwMode="auto">
          <a:xfrm>
            <a:off x="755650" y="401638"/>
            <a:ext cx="648017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La répartition du nombre de salariés par famille de métier</a:t>
            </a:r>
          </a:p>
        </p:txBody>
      </p:sp>
      <p:sp>
        <p:nvSpPr>
          <p:cNvPr id="74755" name="ZoneTexte 4"/>
          <p:cNvSpPr txBox="1">
            <a:spLocks noChangeArrowheads="1"/>
          </p:cNvSpPr>
          <p:nvPr>
            <p:custDataLst>
              <p:tags r:id="rId3"/>
            </p:custDataLst>
          </p:nvPr>
        </p:nvSpPr>
        <p:spPr bwMode="auto">
          <a:xfrm>
            <a:off x="4427538" y="6535738"/>
            <a:ext cx="3834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fld id="{3F0AAAAB-3035-40C7-ACB8-44F9BE2F9F08}" type="slidenum">
              <a:rPr lang="fr-FR" altLang="fr-FR" sz="1400" b="0" smtClean="0">
                <a:solidFill>
                  <a:srgbClr val="336699"/>
                </a:solidFill>
              </a:rPr>
              <a:pPr eaLnBrk="1" hangingPunct="1">
                <a:spcBef>
                  <a:spcPct val="0"/>
                </a:spcBef>
              </a:pPr>
              <a:t>29</a:t>
            </a:fld>
            <a:endParaRPr lang="fr-FR" altLang="fr-FR" sz="1400" b="0" dirty="0">
              <a:solidFill>
                <a:srgbClr val="336699"/>
              </a:solidFill>
            </a:endParaRPr>
          </a:p>
        </p:txBody>
      </p:sp>
      <p:sp>
        <p:nvSpPr>
          <p:cNvPr id="7" name="ZoneTexte 1"/>
          <p:cNvSpPr txBox="1">
            <a:spLocks noChangeArrowheads="1"/>
          </p:cNvSpPr>
          <p:nvPr>
            <p:custDataLst>
              <p:tags r:id="rId4"/>
            </p:custDataLst>
          </p:nvPr>
        </p:nvSpPr>
        <p:spPr bwMode="auto">
          <a:xfrm>
            <a:off x="185825" y="5606066"/>
            <a:ext cx="7606814" cy="830997"/>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200" dirty="0">
                <a:solidFill>
                  <a:schemeClr val="tx1"/>
                </a:solidFill>
                <a:latin typeface="Candara" pitchFamily="34" charset="0"/>
              </a:rPr>
              <a:t>Une prépondérance des métiers liés à la production qui se renforce : ils représentent plus du tiers des effectifs en 2016. </a:t>
            </a:r>
            <a:r>
              <a:rPr lang="fr-FR" altLang="fr-FR" sz="1200" b="0" dirty="0">
                <a:solidFill>
                  <a:schemeClr val="tx1"/>
                </a:solidFill>
                <a:latin typeface="Candara" pitchFamily="34" charset="0"/>
              </a:rPr>
              <a:t>La part des métiers de la </a:t>
            </a:r>
            <a:r>
              <a:rPr lang="fr-FR" altLang="fr-FR" sz="1200" dirty="0">
                <a:solidFill>
                  <a:schemeClr val="tx1"/>
                </a:solidFill>
                <a:latin typeface="Candara" pitchFamily="34" charset="0"/>
              </a:rPr>
              <a:t>Recherche &amp; développement a augmenté</a:t>
            </a:r>
            <a:r>
              <a:rPr lang="fr-FR" altLang="fr-FR" sz="1200" b="0" dirty="0">
                <a:solidFill>
                  <a:schemeClr val="tx1"/>
                </a:solidFill>
                <a:latin typeface="Candara" pitchFamily="34" charset="0"/>
              </a:rPr>
              <a:t> entre 2015 et 2016, alors que ceux de la logistique/Achat et QHSSE continuent  a diminuer en proportion.</a:t>
            </a:r>
          </a:p>
          <a:p>
            <a:pPr algn="just" eaLnBrk="1" hangingPunct="1">
              <a:spcBef>
                <a:spcPct val="0"/>
              </a:spcBef>
              <a:defRPr/>
            </a:pPr>
            <a:endParaRPr lang="fr-FR" altLang="fr-FR" sz="1200" b="0" dirty="0">
              <a:solidFill>
                <a:schemeClr val="tx1"/>
              </a:solidFill>
              <a:latin typeface="Candara" pitchFamily="34" charset="0"/>
            </a:endParaRPr>
          </a:p>
        </p:txBody>
      </p:sp>
      <p:pic>
        <p:nvPicPr>
          <p:cNvPr id="4" name="Image 3"/>
          <p:cNvPicPr>
            <a:picLocks noChangeAspect="1"/>
          </p:cNvPicPr>
          <p:nvPr>
            <p:custDataLst>
              <p:tags r:id="rId5"/>
            </p:custDataLst>
          </p:nvPr>
        </p:nvPicPr>
        <p:blipFill>
          <a:blip r:embed="rId14" cstate="print"/>
          <a:stretch>
            <a:fillRect/>
          </a:stretch>
        </p:blipFill>
        <p:spPr>
          <a:xfrm>
            <a:off x="7917170" y="5190326"/>
            <a:ext cx="1113631" cy="865385"/>
          </a:xfrm>
          <a:prstGeom prst="rect">
            <a:avLst/>
          </a:prstGeom>
        </p:spPr>
      </p:pic>
      <p:sp>
        <p:nvSpPr>
          <p:cNvPr id="9" name="Rectangle 8"/>
          <p:cNvSpPr/>
          <p:nvPr>
            <p:custDataLst>
              <p:tags r:id="rId6"/>
            </p:custDataLst>
          </p:nvPr>
        </p:nvSpPr>
        <p:spPr>
          <a:xfrm>
            <a:off x="6853870" y="1201443"/>
            <a:ext cx="386644" cy="369332"/>
          </a:xfrm>
          <a:prstGeom prst="rect">
            <a:avLst/>
          </a:prstGeom>
        </p:spPr>
        <p:txBody>
          <a:bodyPr wrap="none">
            <a:spAutoFit/>
          </a:bodyPr>
          <a:lstStyle/>
          <a:p>
            <a:r>
              <a:rPr lang="fr-FR" altLang="fr-FR" dirty="0">
                <a:solidFill>
                  <a:schemeClr val="bg2"/>
                </a:solidFill>
                <a:latin typeface="Candara" panose="020E0502030303020204" pitchFamily="34" charset="0"/>
                <a:sym typeface="Wingdings" panose="05000000000000000000" pitchFamily="2" charset="2"/>
              </a:rPr>
              <a:t></a:t>
            </a:r>
            <a:endParaRPr lang="fr-FR" dirty="0"/>
          </a:p>
        </p:txBody>
      </p:sp>
      <p:pic>
        <p:nvPicPr>
          <p:cNvPr id="10" name="Image 9"/>
          <p:cNvPicPr>
            <a:picLocks noChangeAspect="1"/>
          </p:cNvPicPr>
          <p:nvPr>
            <p:custDataLst>
              <p:tags r:id="rId7"/>
            </p:custDataLst>
          </p:nvPr>
        </p:nvPicPr>
        <p:blipFill>
          <a:blip r:embed="rId15" cstate="print"/>
          <a:stretch>
            <a:fillRect/>
          </a:stretch>
        </p:blipFill>
        <p:spPr>
          <a:xfrm>
            <a:off x="4619257" y="2137547"/>
            <a:ext cx="431800" cy="432480"/>
          </a:xfrm>
          <a:prstGeom prst="rect">
            <a:avLst/>
          </a:prstGeom>
        </p:spPr>
      </p:pic>
      <p:pic>
        <p:nvPicPr>
          <p:cNvPr id="11" name="Image 10"/>
          <p:cNvPicPr>
            <a:picLocks noChangeAspect="1"/>
          </p:cNvPicPr>
          <p:nvPr>
            <p:custDataLst>
              <p:tags r:id="rId8"/>
            </p:custDataLst>
          </p:nvPr>
        </p:nvPicPr>
        <p:blipFill>
          <a:blip r:embed="rId15" cstate="print"/>
          <a:stretch>
            <a:fillRect/>
          </a:stretch>
        </p:blipFill>
        <p:spPr>
          <a:xfrm>
            <a:off x="3757312" y="4279169"/>
            <a:ext cx="310632" cy="311121"/>
          </a:xfrm>
          <a:prstGeom prst="rect">
            <a:avLst/>
          </a:prstGeom>
        </p:spPr>
      </p:pic>
      <p:pic>
        <p:nvPicPr>
          <p:cNvPr id="13" name="Image 12"/>
          <p:cNvPicPr>
            <a:picLocks noChangeAspect="1"/>
          </p:cNvPicPr>
          <p:nvPr>
            <p:custDataLst>
              <p:tags r:id="rId9"/>
            </p:custDataLst>
          </p:nvPr>
        </p:nvPicPr>
        <p:blipFill>
          <a:blip r:embed="rId16" cstate="print"/>
          <a:stretch>
            <a:fillRect/>
          </a:stretch>
        </p:blipFill>
        <p:spPr>
          <a:xfrm>
            <a:off x="185900" y="5278629"/>
            <a:ext cx="6124575" cy="266700"/>
          </a:xfrm>
          <a:prstGeom prst="rect">
            <a:avLst/>
          </a:prstGeom>
        </p:spPr>
      </p:pic>
      <p:pic>
        <p:nvPicPr>
          <p:cNvPr id="14" name="Image 13"/>
          <p:cNvPicPr>
            <a:picLocks noChangeAspect="1"/>
          </p:cNvPicPr>
          <p:nvPr>
            <p:custDataLst>
              <p:tags r:id="rId10"/>
            </p:custDataLst>
          </p:nvPr>
        </p:nvPicPr>
        <p:blipFill>
          <a:blip r:embed="rId15" cstate="print"/>
          <a:stretch>
            <a:fillRect/>
          </a:stretch>
        </p:blipFill>
        <p:spPr>
          <a:xfrm>
            <a:off x="4211638" y="3308923"/>
            <a:ext cx="309753" cy="310241"/>
          </a:xfrm>
          <a:prstGeom prst="rect">
            <a:avLst/>
          </a:prstGeom>
        </p:spPr>
      </p:pic>
      <p:sp>
        <p:nvSpPr>
          <p:cNvPr id="15" name="Rectangle 14"/>
          <p:cNvSpPr/>
          <p:nvPr>
            <p:custDataLst>
              <p:tags r:id="rId11"/>
            </p:custDataLst>
          </p:nvPr>
        </p:nvSpPr>
        <p:spPr>
          <a:xfrm>
            <a:off x="4067944" y="3813251"/>
            <a:ext cx="239649" cy="276999"/>
          </a:xfrm>
          <a:prstGeom prst="rect">
            <a:avLst/>
          </a:prstGeom>
        </p:spPr>
        <p:txBody>
          <a:bodyPr wrap="square">
            <a:spAutoFit/>
          </a:bodyPr>
          <a:lstStyle/>
          <a:p>
            <a:r>
              <a:rPr lang="fr-FR" altLang="fr-FR" sz="1200" dirty="0">
                <a:solidFill>
                  <a:schemeClr val="bg2"/>
                </a:solidFill>
                <a:latin typeface="Candara" panose="020E0502030303020204" pitchFamily="34" charset="0"/>
                <a:sym typeface="Wingdings" panose="05000000000000000000" pitchFamily="2" charset="2"/>
              </a:rPr>
              <a:t></a:t>
            </a:r>
            <a:endParaRPr lang="fr-FR"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oneTexte 1"/>
          <p:cNvSpPr txBox="1">
            <a:spLocks noChangeArrowheads="1"/>
          </p:cNvSpPr>
          <p:nvPr>
            <p:custDataLst>
              <p:tags r:id="rId1"/>
            </p:custDataLst>
          </p:nvPr>
        </p:nvSpPr>
        <p:spPr bwMode="auto">
          <a:xfrm>
            <a:off x="684213" y="365125"/>
            <a:ext cx="73437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pPr>
            <a:r>
              <a:rPr lang="fr-FR" altLang="fr-FR" dirty="0">
                <a:solidFill>
                  <a:schemeClr val="bg1"/>
                </a:solidFill>
              </a:rPr>
              <a:t>SOMMAIRE</a:t>
            </a:r>
          </a:p>
        </p:txBody>
      </p:sp>
      <p:sp>
        <p:nvSpPr>
          <p:cNvPr id="45059" name="ZoneTexte 1"/>
          <p:cNvSpPr txBox="1">
            <a:spLocks noChangeArrowheads="1"/>
          </p:cNvSpPr>
          <p:nvPr>
            <p:custDataLst>
              <p:tags r:id="rId2"/>
            </p:custDataLst>
          </p:nvPr>
        </p:nvSpPr>
        <p:spPr bwMode="auto">
          <a:xfrm>
            <a:off x="34925" y="1497013"/>
            <a:ext cx="9001125" cy="2954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300" kern="1000" dirty="0">
                <a:solidFill>
                  <a:srgbClr val="FFC000"/>
                </a:solidFill>
              </a:rPr>
              <a:t>Un éclairage régional de l’emploi des salariés des Industries Chimiques             			</a:t>
            </a:r>
            <a:r>
              <a:rPr lang="fr-FR" altLang="fr-FR" sz="1300" kern="1000" dirty="0" smtClean="0">
                <a:solidFill>
                  <a:srgbClr val="FFC000"/>
                </a:solidFill>
              </a:rPr>
              <a:t>34</a:t>
            </a:r>
            <a:endParaRPr lang="fr-FR" altLang="fr-FR" sz="1300" kern="1000" dirty="0">
              <a:solidFill>
                <a:srgbClr val="FFC000"/>
              </a:solidFill>
            </a:endParaRPr>
          </a:p>
          <a:p>
            <a:pPr algn="just" eaLnBrk="1" hangingPunct="1">
              <a:spcBef>
                <a:spcPct val="0"/>
              </a:spcBef>
              <a:defRPr/>
            </a:pPr>
            <a:r>
              <a:rPr lang="fr-FR" altLang="fr-FR" sz="1100" b="0" dirty="0">
                <a:solidFill>
                  <a:schemeClr val="tx1"/>
                </a:solidFill>
              </a:rPr>
              <a:t>Evolution et répartition </a:t>
            </a:r>
            <a:r>
              <a:rPr lang="fr-FR" altLang="fr-FR" sz="1100" dirty="0">
                <a:solidFill>
                  <a:srgbClr val="336699"/>
                </a:solidFill>
              </a:rPr>
              <a:t>par région des salariés </a:t>
            </a:r>
            <a:r>
              <a:rPr lang="fr-FR" altLang="fr-FR" sz="1100" b="0" dirty="0">
                <a:solidFill>
                  <a:schemeClr val="tx1"/>
                </a:solidFill>
              </a:rPr>
              <a:t>des industries chimiques					</a:t>
            </a:r>
            <a:r>
              <a:rPr lang="fr-FR" altLang="fr-FR" sz="1100" b="0" dirty="0" smtClean="0">
                <a:solidFill>
                  <a:schemeClr val="tx1"/>
                </a:solidFill>
              </a:rPr>
              <a:t>35</a:t>
            </a:r>
            <a:endParaRPr lang="fr-FR" altLang="fr-FR" sz="1100" b="0" dirty="0">
              <a:solidFill>
                <a:schemeClr val="tx1"/>
              </a:solidFill>
            </a:endParaRPr>
          </a:p>
          <a:p>
            <a:pPr algn="just" eaLnBrk="1" hangingPunct="1">
              <a:spcBef>
                <a:spcPct val="0"/>
              </a:spcBef>
              <a:defRPr/>
            </a:pPr>
            <a:r>
              <a:rPr lang="fr-FR" altLang="fr-FR" sz="1100" b="0" dirty="0">
                <a:solidFill>
                  <a:schemeClr val="tx1"/>
                </a:solidFill>
              </a:rPr>
              <a:t>Evolution et répartition </a:t>
            </a:r>
            <a:r>
              <a:rPr lang="fr-FR" altLang="fr-FR" sz="1100" dirty="0">
                <a:solidFill>
                  <a:srgbClr val="336699"/>
                </a:solidFill>
              </a:rPr>
              <a:t>par région des entreprises </a:t>
            </a:r>
            <a:r>
              <a:rPr lang="fr-FR" altLang="fr-FR" sz="1100" b="0" dirty="0">
                <a:solidFill>
                  <a:schemeClr val="tx1"/>
                </a:solidFill>
              </a:rPr>
              <a:t>des industries chimiques				</a:t>
            </a:r>
            <a:r>
              <a:rPr lang="fr-FR" altLang="fr-FR" sz="1100" b="0" dirty="0" smtClean="0">
                <a:solidFill>
                  <a:schemeClr val="tx1"/>
                </a:solidFill>
              </a:rPr>
              <a:t>36</a:t>
            </a:r>
            <a:endParaRPr lang="fr-FR" altLang="fr-FR" sz="1100" b="0" dirty="0">
              <a:solidFill>
                <a:schemeClr val="tx1"/>
              </a:solidFill>
            </a:endParaRPr>
          </a:p>
          <a:p>
            <a:pPr algn="just" eaLnBrk="1" hangingPunct="1">
              <a:spcBef>
                <a:spcPct val="0"/>
              </a:spcBef>
              <a:defRPr/>
            </a:pPr>
            <a:r>
              <a:rPr lang="fr-FR" altLang="fr-FR" sz="1100" b="0" dirty="0">
                <a:solidFill>
                  <a:schemeClr val="tx1"/>
                </a:solidFill>
              </a:rPr>
              <a:t>Evolution et répartition </a:t>
            </a:r>
            <a:r>
              <a:rPr lang="fr-FR" altLang="fr-FR" sz="1100" dirty="0">
                <a:solidFill>
                  <a:srgbClr val="336699"/>
                </a:solidFill>
              </a:rPr>
              <a:t>par région des établissements </a:t>
            </a:r>
            <a:r>
              <a:rPr lang="fr-FR" altLang="fr-FR" sz="1100" b="0" dirty="0">
                <a:solidFill>
                  <a:schemeClr val="tx1"/>
                </a:solidFill>
              </a:rPr>
              <a:t>des industries chimiques				</a:t>
            </a:r>
            <a:r>
              <a:rPr lang="fr-FR" altLang="fr-FR" sz="1100" b="0" dirty="0" smtClean="0">
                <a:solidFill>
                  <a:schemeClr val="tx1"/>
                </a:solidFill>
              </a:rPr>
              <a:t>37</a:t>
            </a:r>
            <a:endParaRPr lang="fr-FR" altLang="fr-FR" sz="1300" kern="1000" dirty="0">
              <a:solidFill>
                <a:srgbClr val="FFC000"/>
              </a:solidFill>
            </a:endParaRPr>
          </a:p>
          <a:p>
            <a:pPr algn="just" eaLnBrk="1" hangingPunct="1">
              <a:spcBef>
                <a:spcPct val="0"/>
              </a:spcBef>
              <a:defRPr/>
            </a:pPr>
            <a:endParaRPr lang="fr-FR" altLang="fr-FR" sz="1300" dirty="0">
              <a:solidFill>
                <a:schemeClr val="tx1"/>
              </a:solidFill>
            </a:endParaRPr>
          </a:p>
          <a:p>
            <a:pPr algn="just" eaLnBrk="1" hangingPunct="1">
              <a:spcBef>
                <a:spcPct val="0"/>
              </a:spcBef>
              <a:defRPr/>
            </a:pPr>
            <a:r>
              <a:rPr lang="fr-FR" altLang="fr-FR" sz="1300" dirty="0">
                <a:solidFill>
                  <a:srgbClr val="FFC000"/>
                </a:solidFill>
              </a:rPr>
              <a:t>Les salariés seniors	</a:t>
            </a:r>
            <a:r>
              <a:rPr lang="fr-FR" altLang="fr-FR" sz="1500" dirty="0">
                <a:solidFill>
                  <a:srgbClr val="FFC000"/>
                </a:solidFill>
              </a:rPr>
              <a:t>							</a:t>
            </a:r>
            <a:r>
              <a:rPr lang="fr-FR" altLang="fr-FR" sz="1300" dirty="0" smtClean="0">
                <a:solidFill>
                  <a:srgbClr val="FFC000"/>
                </a:solidFill>
              </a:rPr>
              <a:t>38</a:t>
            </a:r>
            <a:endParaRPr lang="fr-FR" altLang="fr-FR" sz="1300" dirty="0">
              <a:solidFill>
                <a:srgbClr val="FFC000"/>
              </a:solidFill>
            </a:endParaRPr>
          </a:p>
          <a:p>
            <a:pPr algn="just" eaLnBrk="1" hangingPunct="1">
              <a:spcBef>
                <a:spcPct val="0"/>
              </a:spcBef>
              <a:defRPr/>
            </a:pPr>
            <a:r>
              <a:rPr lang="fr-FR" altLang="fr-FR" sz="1100" b="0" dirty="0">
                <a:solidFill>
                  <a:schemeClr val="tx1"/>
                </a:solidFill>
              </a:rPr>
              <a:t>Comparaison de la part des séniors dans la branche des industries chimiques avec celles dans </a:t>
            </a:r>
            <a:r>
              <a:rPr lang="fr-FR" altLang="fr-FR" sz="1100" dirty="0">
                <a:solidFill>
                  <a:srgbClr val="336699"/>
                </a:solidFill>
              </a:rPr>
              <a:t>d’autres branches industrielles</a:t>
            </a:r>
            <a:r>
              <a:rPr lang="fr-FR" altLang="fr-FR" sz="1100" b="0" dirty="0">
                <a:solidFill>
                  <a:schemeClr val="tx1"/>
                </a:solidFill>
              </a:rPr>
              <a:t>	</a:t>
            </a:r>
            <a:r>
              <a:rPr lang="fr-FR" altLang="fr-FR" sz="1100" b="0" dirty="0" smtClean="0">
                <a:solidFill>
                  <a:schemeClr val="tx1"/>
                </a:solidFill>
              </a:rPr>
              <a:t>39</a:t>
            </a:r>
            <a:endParaRPr lang="fr-FR" altLang="fr-FR" sz="1100" b="0" dirty="0">
              <a:solidFill>
                <a:schemeClr val="tx1"/>
              </a:solidFill>
            </a:endParaRPr>
          </a:p>
          <a:p>
            <a:pPr algn="just" eaLnBrk="1" hangingPunct="1">
              <a:spcBef>
                <a:spcPct val="0"/>
              </a:spcBef>
              <a:defRPr/>
            </a:pPr>
            <a:r>
              <a:rPr lang="fr-FR" altLang="fr-FR" sz="1100" b="0" dirty="0">
                <a:solidFill>
                  <a:schemeClr val="tx1"/>
                </a:solidFill>
              </a:rPr>
              <a:t>La répartition des séniors par </a:t>
            </a:r>
            <a:r>
              <a:rPr lang="fr-FR" altLang="fr-FR" sz="1100" dirty="0">
                <a:solidFill>
                  <a:srgbClr val="336699"/>
                </a:solidFill>
              </a:rPr>
              <a:t>tranche d’âge </a:t>
            </a:r>
            <a:r>
              <a:rPr lang="fr-FR" altLang="fr-FR" sz="1100" b="0" dirty="0">
                <a:solidFill>
                  <a:schemeClr val="tx1"/>
                </a:solidFill>
              </a:rPr>
              <a:t>comparaison avec l’industrie					</a:t>
            </a:r>
            <a:r>
              <a:rPr lang="fr-FR" altLang="fr-FR" sz="1100" b="0" dirty="0" smtClean="0">
                <a:solidFill>
                  <a:schemeClr val="tx1"/>
                </a:solidFill>
              </a:rPr>
              <a:t>40</a:t>
            </a:r>
            <a:endParaRPr lang="fr-FR" altLang="fr-FR" sz="1100" b="0" dirty="0">
              <a:solidFill>
                <a:schemeClr val="tx1"/>
              </a:solidFill>
            </a:endParaRPr>
          </a:p>
          <a:p>
            <a:pPr algn="just" eaLnBrk="1" hangingPunct="1">
              <a:spcBef>
                <a:spcPct val="0"/>
              </a:spcBef>
              <a:defRPr/>
            </a:pPr>
            <a:r>
              <a:rPr lang="fr-FR" altLang="fr-FR" sz="1100" dirty="0">
                <a:solidFill>
                  <a:srgbClr val="336699"/>
                </a:solidFill>
              </a:rPr>
              <a:t>Evolution</a:t>
            </a:r>
            <a:r>
              <a:rPr lang="fr-FR" altLang="fr-FR" sz="1100" b="0" dirty="0">
                <a:solidFill>
                  <a:schemeClr val="tx1"/>
                </a:solidFill>
              </a:rPr>
              <a:t> de la répartition des séniors par tranche d’âge dans la branche des industries chimiques  			</a:t>
            </a:r>
            <a:r>
              <a:rPr lang="fr-FR" altLang="fr-FR" sz="1100" b="0" dirty="0" smtClean="0">
                <a:solidFill>
                  <a:schemeClr val="tx1"/>
                </a:solidFill>
              </a:rPr>
              <a:t>41                     </a:t>
            </a:r>
            <a:endParaRPr lang="fr-FR" altLang="fr-FR" sz="1100" b="0" dirty="0">
              <a:solidFill>
                <a:schemeClr val="tx1"/>
              </a:solidFill>
            </a:endParaRPr>
          </a:p>
          <a:p>
            <a:pPr algn="just" eaLnBrk="1" hangingPunct="1">
              <a:spcBef>
                <a:spcPct val="0"/>
              </a:spcBef>
              <a:defRPr/>
            </a:pPr>
            <a:r>
              <a:rPr lang="fr-FR" altLang="fr-FR" sz="1100" b="0" dirty="0">
                <a:solidFill>
                  <a:schemeClr val="tx1"/>
                </a:solidFill>
              </a:rPr>
              <a:t>La répartition des salariés séniors </a:t>
            </a:r>
            <a:r>
              <a:rPr lang="fr-FR" altLang="fr-FR" sz="1100" dirty="0">
                <a:solidFill>
                  <a:srgbClr val="336699"/>
                </a:solidFill>
              </a:rPr>
              <a:t>par genre </a:t>
            </a:r>
            <a:r>
              <a:rPr lang="fr-FR" altLang="fr-FR" sz="1100" b="0" dirty="0">
                <a:solidFill>
                  <a:schemeClr val="tx1"/>
                </a:solidFill>
              </a:rPr>
              <a:t>						</a:t>
            </a:r>
            <a:r>
              <a:rPr lang="fr-FR" altLang="fr-FR" sz="1100" b="0" dirty="0" smtClean="0">
                <a:solidFill>
                  <a:schemeClr val="tx1"/>
                </a:solidFill>
              </a:rPr>
              <a:t>42</a:t>
            </a:r>
            <a:endParaRPr lang="fr-FR" altLang="fr-FR" sz="1100" b="0" dirty="0">
              <a:solidFill>
                <a:schemeClr val="tx1"/>
              </a:solidFill>
            </a:endParaRPr>
          </a:p>
          <a:p>
            <a:pPr algn="just" eaLnBrk="1" hangingPunct="1">
              <a:spcBef>
                <a:spcPct val="0"/>
              </a:spcBef>
              <a:defRPr/>
            </a:pPr>
            <a:r>
              <a:rPr lang="fr-FR" altLang="fr-FR" sz="1100" b="0" dirty="0">
                <a:solidFill>
                  <a:schemeClr val="tx1"/>
                </a:solidFill>
              </a:rPr>
              <a:t>La répartition des séniors et évolution selon leurs </a:t>
            </a:r>
            <a:r>
              <a:rPr lang="fr-FR" altLang="fr-FR" sz="1100" dirty="0">
                <a:solidFill>
                  <a:srgbClr val="336699"/>
                </a:solidFill>
              </a:rPr>
              <a:t>CSP</a:t>
            </a:r>
            <a:r>
              <a:rPr lang="fr-FR" altLang="fr-FR" sz="1100" b="0" dirty="0">
                <a:solidFill>
                  <a:schemeClr val="tx1"/>
                </a:solidFill>
              </a:rPr>
              <a:t>						</a:t>
            </a:r>
            <a:r>
              <a:rPr lang="fr-FR" altLang="fr-FR" sz="1100" b="0" dirty="0" smtClean="0">
                <a:solidFill>
                  <a:schemeClr val="tx1"/>
                </a:solidFill>
              </a:rPr>
              <a:t>43</a:t>
            </a:r>
            <a:endParaRPr lang="fr-FR" altLang="fr-FR" sz="1100" b="0" dirty="0">
              <a:solidFill>
                <a:schemeClr val="tx1"/>
              </a:solidFill>
            </a:endParaRPr>
          </a:p>
          <a:p>
            <a:pPr algn="just" eaLnBrk="1" hangingPunct="1">
              <a:spcBef>
                <a:spcPct val="0"/>
              </a:spcBef>
              <a:defRPr/>
            </a:pPr>
            <a:r>
              <a:rPr lang="fr-FR" altLang="fr-FR" sz="1100" b="0" dirty="0">
                <a:solidFill>
                  <a:schemeClr val="tx1"/>
                </a:solidFill>
              </a:rPr>
              <a:t>La répartition des séniors selon leurs </a:t>
            </a:r>
            <a:r>
              <a:rPr lang="fr-FR" altLang="fr-FR" sz="1100" dirty="0">
                <a:solidFill>
                  <a:srgbClr val="336699"/>
                </a:solidFill>
              </a:rPr>
              <a:t>temps de travail</a:t>
            </a:r>
            <a:r>
              <a:rPr lang="fr-FR" altLang="fr-FR" sz="1100" b="0" dirty="0">
                <a:solidFill>
                  <a:schemeClr val="tx1"/>
                </a:solidFill>
              </a:rPr>
              <a:t>						</a:t>
            </a:r>
            <a:r>
              <a:rPr lang="fr-FR" altLang="fr-FR" sz="1100" b="0" dirty="0" smtClean="0">
                <a:solidFill>
                  <a:schemeClr val="tx1"/>
                </a:solidFill>
              </a:rPr>
              <a:t>44</a:t>
            </a:r>
            <a:endParaRPr lang="fr-FR" altLang="fr-FR" sz="1100" b="0" dirty="0">
              <a:solidFill>
                <a:schemeClr val="tx1"/>
              </a:solidFill>
            </a:endParaRPr>
          </a:p>
          <a:p>
            <a:pPr algn="just" eaLnBrk="1" hangingPunct="1">
              <a:spcBef>
                <a:spcPct val="0"/>
              </a:spcBef>
              <a:defRPr/>
            </a:pPr>
            <a:endParaRPr lang="fr-FR" altLang="fr-FR" sz="1100" b="0" dirty="0">
              <a:solidFill>
                <a:schemeClr val="tx1"/>
              </a:solidFill>
            </a:endParaRPr>
          </a:p>
          <a:p>
            <a:pPr algn="just" eaLnBrk="1" hangingPunct="1">
              <a:spcBef>
                <a:spcPct val="0"/>
              </a:spcBef>
              <a:defRPr/>
            </a:pPr>
            <a:r>
              <a:rPr lang="fr-FR" altLang="fr-FR" sz="1300" dirty="0">
                <a:solidFill>
                  <a:srgbClr val="FFC000"/>
                </a:solidFill>
              </a:rPr>
              <a:t>ANNEXES									</a:t>
            </a:r>
            <a:r>
              <a:rPr lang="fr-FR" altLang="fr-FR" sz="1300" dirty="0" smtClean="0">
                <a:solidFill>
                  <a:srgbClr val="FFC000"/>
                </a:solidFill>
              </a:rPr>
              <a:t>45</a:t>
            </a:r>
            <a:endParaRPr lang="fr-FR" altLang="fr-FR" sz="1300" dirty="0">
              <a:solidFill>
                <a:srgbClr val="FFC000"/>
              </a:solidFill>
            </a:endParaRPr>
          </a:p>
          <a:p>
            <a:pPr algn="just" eaLnBrk="1" hangingPunct="1">
              <a:spcBef>
                <a:spcPct val="0"/>
              </a:spcBef>
              <a:defRPr/>
            </a:pPr>
            <a:r>
              <a:rPr lang="fr-FR" altLang="fr-FR" sz="1100" b="0" dirty="0">
                <a:solidFill>
                  <a:schemeClr val="tx1"/>
                </a:solidFill>
              </a:rPr>
              <a:t>Nomenclature des secteurs d’activités par code NAF INSEE			</a:t>
            </a:r>
          </a:p>
          <a:p>
            <a:pPr algn="just" eaLnBrk="1" hangingPunct="1">
              <a:spcBef>
                <a:spcPct val="0"/>
              </a:spcBef>
              <a:defRPr/>
            </a:pPr>
            <a:r>
              <a:rPr lang="fr-FR" altLang="fr-FR" sz="1100" b="0" dirty="0">
                <a:solidFill>
                  <a:schemeClr val="tx1"/>
                </a:solidFill>
              </a:rPr>
              <a:t>Nomenclature des familles métiers par code PCS INSEE</a:t>
            </a:r>
          </a:p>
        </p:txBody>
      </p:sp>
      <p:sp>
        <p:nvSpPr>
          <p:cNvPr id="5" name="Espace réservé du pied de page 4"/>
          <p:cNvSpPr>
            <a:spLocks noGrp="1"/>
          </p:cNvSpPr>
          <p:nvPr>
            <p:ph type="ftr" sz="quarter" idx="11"/>
            <p:custDataLst>
              <p:tags r:id="rId3"/>
            </p:custDataLst>
          </p:nvPr>
        </p:nvSpPr>
        <p:spPr>
          <a:xfrm>
            <a:off x="3131840" y="6597352"/>
            <a:ext cx="2895600" cy="260648"/>
          </a:xfrm>
        </p:spPr>
        <p:txBody>
          <a:bodyPr/>
          <a:lstStyle/>
          <a:p>
            <a:pPr>
              <a:defRPr/>
            </a:pPr>
            <a:fld id="{18991878-CFB1-4A26-A1BF-F2F106AD2A50}" type="slidenum">
              <a:rPr lang="fr-FR" smtClean="0">
                <a:solidFill>
                  <a:srgbClr val="336699"/>
                </a:solidFill>
              </a:rPr>
              <a:pPr>
                <a:defRPr/>
              </a:pPr>
              <a:t>3</a:t>
            </a:fld>
            <a:endParaRPr lang="fr-FR" dirty="0">
              <a:solidFill>
                <a:srgbClr val="336699"/>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oneTexte 1"/>
          <p:cNvSpPr txBox="1">
            <a:spLocks noChangeArrowheads="1"/>
          </p:cNvSpPr>
          <p:nvPr>
            <p:custDataLst>
              <p:tags r:id="rId1"/>
            </p:custDataLst>
          </p:nvPr>
        </p:nvSpPr>
        <p:spPr bwMode="auto">
          <a:xfrm>
            <a:off x="755650" y="404813"/>
            <a:ext cx="648017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La répartition du nombre de salariés par Professions et Catégories Socioprofessionnelles (PCS)</a:t>
            </a:r>
          </a:p>
        </p:txBody>
      </p:sp>
      <p:sp>
        <p:nvSpPr>
          <p:cNvPr id="6" name="ZoneTexte 1"/>
          <p:cNvSpPr txBox="1">
            <a:spLocks noChangeArrowheads="1"/>
          </p:cNvSpPr>
          <p:nvPr>
            <p:custDataLst>
              <p:tags r:id="rId2"/>
            </p:custDataLst>
          </p:nvPr>
        </p:nvSpPr>
        <p:spPr bwMode="auto">
          <a:xfrm>
            <a:off x="136764" y="5676504"/>
            <a:ext cx="7562551" cy="923330"/>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100" b="0" dirty="0">
                <a:solidFill>
                  <a:schemeClr val="tx1"/>
                </a:solidFill>
                <a:latin typeface="Candara" panose="020E0502030303020204" pitchFamily="34" charset="0"/>
              </a:rPr>
              <a:t>Les PCS qui arrivent en tête des effectifs salariés sont celles appartenant à la famille production, et notamment celle correspondant aux ouvriers qualifiés (PCS 625c) qui concentre depuis plusieurs années la part la plus importante d’emplois dans la branche. </a:t>
            </a:r>
          </a:p>
          <a:p>
            <a:pPr algn="just" eaLnBrk="1" hangingPunct="1">
              <a:spcBef>
                <a:spcPct val="0"/>
              </a:spcBef>
              <a:defRPr/>
            </a:pPr>
            <a:r>
              <a:rPr lang="fr-FR" altLang="fr-FR" sz="1050" b="0" i="1" dirty="0">
                <a:solidFill>
                  <a:schemeClr val="bg2"/>
                </a:solidFill>
                <a:latin typeface="Candara" panose="020E0502030303020204" pitchFamily="34" charset="0"/>
              </a:rPr>
              <a:t>Selon la classification de l’INSEE, ils sont en mesure de conduire une installation ou une machine de la chimie ou d’industries voisines (carbochimie, pétrochimie, pharmacie, fibres synthétiques, caoutchouc, plastiques) et d’intervenir en cas d’incident. </a:t>
            </a:r>
          </a:p>
        </p:txBody>
      </p:sp>
      <p:sp>
        <p:nvSpPr>
          <p:cNvPr id="75780" name="ZoneTexte 4"/>
          <p:cNvSpPr txBox="1">
            <a:spLocks noChangeArrowheads="1"/>
          </p:cNvSpPr>
          <p:nvPr>
            <p:custDataLst>
              <p:tags r:id="rId3"/>
            </p:custDataLst>
          </p:nvPr>
        </p:nvSpPr>
        <p:spPr bwMode="auto">
          <a:xfrm>
            <a:off x="4257501" y="6550025"/>
            <a:ext cx="3834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fld id="{234B8E11-D13F-40AE-BE67-1824B06553EE}" type="slidenum">
              <a:rPr lang="fr-FR" altLang="fr-FR" sz="1400" b="0" smtClean="0">
                <a:solidFill>
                  <a:srgbClr val="336699"/>
                </a:solidFill>
              </a:rPr>
              <a:pPr eaLnBrk="1" hangingPunct="1">
                <a:spcBef>
                  <a:spcPct val="0"/>
                </a:spcBef>
              </a:pPr>
              <a:t>30</a:t>
            </a:fld>
            <a:endParaRPr lang="fr-FR" altLang="fr-FR" sz="1400" b="0" dirty="0">
              <a:solidFill>
                <a:srgbClr val="336699"/>
              </a:solidFill>
            </a:endParaRPr>
          </a:p>
        </p:txBody>
      </p:sp>
      <p:pic>
        <p:nvPicPr>
          <p:cNvPr id="2" name="Image 1"/>
          <p:cNvPicPr>
            <a:picLocks noChangeAspect="1"/>
          </p:cNvPicPr>
          <p:nvPr>
            <p:custDataLst>
              <p:tags r:id="rId4"/>
            </p:custDataLst>
          </p:nvPr>
        </p:nvPicPr>
        <p:blipFill>
          <a:blip r:embed="rId10" cstate="print"/>
          <a:stretch>
            <a:fillRect/>
          </a:stretch>
        </p:blipFill>
        <p:spPr>
          <a:xfrm>
            <a:off x="-1" y="1051144"/>
            <a:ext cx="8863839" cy="4625360"/>
          </a:xfrm>
          <a:prstGeom prst="rect">
            <a:avLst/>
          </a:prstGeom>
        </p:spPr>
      </p:pic>
      <p:pic>
        <p:nvPicPr>
          <p:cNvPr id="3" name="Image 2"/>
          <p:cNvPicPr>
            <a:picLocks noChangeAspect="1"/>
          </p:cNvPicPr>
          <p:nvPr>
            <p:custDataLst>
              <p:tags r:id="rId5"/>
            </p:custDataLst>
          </p:nvPr>
        </p:nvPicPr>
        <p:blipFill>
          <a:blip r:embed="rId11" cstate="print"/>
          <a:stretch>
            <a:fillRect/>
          </a:stretch>
        </p:blipFill>
        <p:spPr>
          <a:xfrm>
            <a:off x="8016705" y="5676504"/>
            <a:ext cx="864511" cy="483004"/>
          </a:xfrm>
          <a:prstGeom prst="rect">
            <a:avLst/>
          </a:prstGeom>
        </p:spPr>
      </p:pic>
      <p:sp>
        <p:nvSpPr>
          <p:cNvPr id="10" name="Rectangle 9"/>
          <p:cNvSpPr/>
          <p:nvPr>
            <p:custDataLst>
              <p:tags r:id="rId6"/>
            </p:custDataLst>
          </p:nvPr>
        </p:nvSpPr>
        <p:spPr>
          <a:xfrm>
            <a:off x="8580298" y="1484784"/>
            <a:ext cx="403364" cy="369332"/>
          </a:xfrm>
          <a:prstGeom prst="rect">
            <a:avLst/>
          </a:prstGeom>
        </p:spPr>
        <p:txBody>
          <a:bodyPr wrap="square">
            <a:spAutoFit/>
          </a:bodyPr>
          <a:lstStyle/>
          <a:p>
            <a:r>
              <a:rPr lang="fr-FR" altLang="fr-FR" dirty="0">
                <a:solidFill>
                  <a:schemeClr val="bg2"/>
                </a:solidFill>
                <a:latin typeface="Candara" panose="020E0502030303020204" pitchFamily="34" charset="0"/>
                <a:sym typeface="Wingdings" panose="05000000000000000000" pitchFamily="2" charset="2"/>
              </a:rPr>
              <a:t></a:t>
            </a:r>
            <a:endParaRPr lang="fr-FR" sz="1200" dirty="0"/>
          </a:p>
        </p:txBody>
      </p:sp>
      <p:sp>
        <p:nvSpPr>
          <p:cNvPr id="7" name="Accolade fermante 6"/>
          <p:cNvSpPr/>
          <p:nvPr>
            <p:custDataLst>
              <p:tags r:id="rId7"/>
            </p:custDataLst>
          </p:nvPr>
        </p:nvSpPr>
        <p:spPr>
          <a:xfrm>
            <a:off x="8316416" y="1124744"/>
            <a:ext cx="316462" cy="108012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12" name="Espace réservé du pied de page 11"/>
          <p:cNvSpPr>
            <a:spLocks noGrp="1"/>
          </p:cNvSpPr>
          <p:nvPr>
            <p:ph type="ftr" sz="quarter" idx="11"/>
            <p:custDataLst>
              <p:tags r:id="rId8"/>
            </p:custDataLst>
          </p:nvPr>
        </p:nvSpPr>
        <p:spPr>
          <a:xfrm>
            <a:off x="6248400" y="4653136"/>
            <a:ext cx="2895600" cy="476250"/>
          </a:xfrm>
        </p:spPr>
        <p:txBody>
          <a:bodyPr/>
          <a:lstStyle/>
          <a:p>
            <a:pPr>
              <a:defRPr/>
            </a:pPr>
            <a:r>
              <a:rPr lang="fr-FR" dirty="0"/>
              <a:t>‹N°›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ZoneTexte 1"/>
          <p:cNvSpPr txBox="1">
            <a:spLocks noChangeArrowheads="1"/>
          </p:cNvSpPr>
          <p:nvPr>
            <p:custDataLst>
              <p:tags r:id="rId1"/>
            </p:custDataLst>
          </p:nvPr>
        </p:nvSpPr>
        <p:spPr bwMode="auto">
          <a:xfrm>
            <a:off x="755650" y="333375"/>
            <a:ext cx="712787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Les métiers relevant de la famille de la production (fabrication et conditionnement)</a:t>
            </a:r>
          </a:p>
        </p:txBody>
      </p:sp>
      <p:sp>
        <p:nvSpPr>
          <p:cNvPr id="76803" name="ZoneTexte 10"/>
          <p:cNvSpPr txBox="1">
            <a:spLocks noChangeArrowheads="1"/>
          </p:cNvSpPr>
          <p:nvPr>
            <p:custDataLst>
              <p:tags r:id="rId2"/>
            </p:custDataLst>
          </p:nvPr>
        </p:nvSpPr>
        <p:spPr bwMode="auto">
          <a:xfrm>
            <a:off x="4508654" y="6437094"/>
            <a:ext cx="3834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fld id="{82270C03-DF4E-459C-9A21-82D05A08A9B9}" type="slidenum">
              <a:rPr lang="fr-FR" altLang="fr-FR" sz="1400" b="0" smtClean="0">
                <a:solidFill>
                  <a:srgbClr val="336699"/>
                </a:solidFill>
              </a:rPr>
              <a:pPr eaLnBrk="1" hangingPunct="1">
                <a:spcBef>
                  <a:spcPct val="0"/>
                </a:spcBef>
              </a:pPr>
              <a:t>31</a:t>
            </a:fld>
            <a:endParaRPr lang="fr-FR" altLang="fr-FR" sz="1400" b="0" dirty="0">
              <a:solidFill>
                <a:srgbClr val="336699"/>
              </a:solidFill>
            </a:endParaRPr>
          </a:p>
        </p:txBody>
      </p:sp>
      <p:pic>
        <p:nvPicPr>
          <p:cNvPr id="9" name="Image 8"/>
          <p:cNvPicPr>
            <a:picLocks noChangeAspect="1"/>
          </p:cNvPicPr>
          <p:nvPr>
            <p:custDataLst>
              <p:tags r:id="rId3"/>
            </p:custDataLst>
          </p:nvPr>
        </p:nvPicPr>
        <p:blipFill>
          <a:blip r:embed="rId9" cstate="print"/>
          <a:stretch>
            <a:fillRect/>
          </a:stretch>
        </p:blipFill>
        <p:spPr>
          <a:xfrm>
            <a:off x="7731631" y="5517232"/>
            <a:ext cx="1149586" cy="642276"/>
          </a:xfrm>
          <a:prstGeom prst="rect">
            <a:avLst/>
          </a:prstGeom>
        </p:spPr>
      </p:pic>
      <p:pic>
        <p:nvPicPr>
          <p:cNvPr id="6" name="Image 5"/>
          <p:cNvPicPr>
            <a:picLocks noChangeAspect="1"/>
          </p:cNvPicPr>
          <p:nvPr>
            <p:custDataLst>
              <p:tags r:id="rId4"/>
            </p:custDataLst>
          </p:nvPr>
        </p:nvPicPr>
        <p:blipFill>
          <a:blip r:embed="rId10" cstate="print"/>
          <a:stretch>
            <a:fillRect/>
          </a:stretch>
        </p:blipFill>
        <p:spPr>
          <a:xfrm>
            <a:off x="3610957" y="1645660"/>
            <a:ext cx="5433360" cy="1153694"/>
          </a:xfrm>
          <a:prstGeom prst="rect">
            <a:avLst/>
          </a:prstGeom>
        </p:spPr>
      </p:pic>
      <p:pic>
        <p:nvPicPr>
          <p:cNvPr id="8" name="Image 7"/>
          <p:cNvPicPr>
            <a:picLocks noChangeAspect="1"/>
          </p:cNvPicPr>
          <p:nvPr>
            <p:custDataLst>
              <p:tags r:id="rId5"/>
            </p:custDataLst>
          </p:nvPr>
        </p:nvPicPr>
        <p:blipFill>
          <a:blip r:embed="rId11" cstate="print"/>
          <a:stretch>
            <a:fillRect/>
          </a:stretch>
        </p:blipFill>
        <p:spPr>
          <a:xfrm>
            <a:off x="10557" y="3073784"/>
            <a:ext cx="7477711" cy="3421257"/>
          </a:xfrm>
          <a:prstGeom prst="rect">
            <a:avLst/>
          </a:prstGeom>
        </p:spPr>
      </p:pic>
      <p:sp>
        <p:nvSpPr>
          <p:cNvPr id="7" name="ZoneTexte 1"/>
          <p:cNvSpPr txBox="1">
            <a:spLocks noChangeArrowheads="1"/>
          </p:cNvSpPr>
          <p:nvPr>
            <p:custDataLst>
              <p:tags r:id="rId6"/>
            </p:custDataLst>
          </p:nvPr>
        </p:nvSpPr>
        <p:spPr bwMode="auto">
          <a:xfrm>
            <a:off x="10557" y="1546681"/>
            <a:ext cx="3600400" cy="1277273"/>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100" b="0" dirty="0">
                <a:solidFill>
                  <a:schemeClr val="tx1"/>
                </a:solidFill>
                <a:latin typeface="Candara" panose="020E0502030303020204" pitchFamily="34" charset="0"/>
              </a:rPr>
              <a:t>Bien que restant très minoritaires, on note en 2016 une nouvelle a</a:t>
            </a:r>
            <a:r>
              <a:rPr lang="fr-FR" altLang="fr-FR" sz="1100" dirty="0">
                <a:solidFill>
                  <a:schemeClr val="tx1"/>
                </a:solidFill>
                <a:latin typeface="Candara" panose="020E0502030303020204" pitchFamily="34" charset="0"/>
              </a:rPr>
              <a:t>ugmentation de la part des femmes dans les métiers de la production. </a:t>
            </a:r>
          </a:p>
          <a:p>
            <a:pPr algn="just" eaLnBrk="1" hangingPunct="1">
              <a:spcBef>
                <a:spcPct val="0"/>
              </a:spcBef>
              <a:defRPr/>
            </a:pPr>
            <a:r>
              <a:rPr lang="fr-FR" altLang="fr-FR" sz="1100" b="0" dirty="0">
                <a:solidFill>
                  <a:schemeClr val="tx1"/>
                </a:solidFill>
                <a:latin typeface="Candara" panose="020E0502030303020204" pitchFamily="34" charset="0"/>
              </a:rPr>
              <a:t>Les salariés exerçant un métier de production restent également </a:t>
            </a:r>
            <a:r>
              <a:rPr lang="fr-FR" altLang="fr-FR" sz="1100" dirty="0">
                <a:solidFill>
                  <a:schemeClr val="tx1"/>
                </a:solidFill>
                <a:latin typeface="Candara" panose="020E0502030303020204" pitchFamily="34" charset="0"/>
              </a:rPr>
              <a:t>plus jeunes </a:t>
            </a:r>
            <a:r>
              <a:rPr lang="fr-FR" altLang="fr-FR" sz="1100" b="0" dirty="0">
                <a:solidFill>
                  <a:schemeClr val="tx1"/>
                </a:solidFill>
                <a:latin typeface="Candara" panose="020E0502030303020204" pitchFamily="34" charset="0"/>
              </a:rPr>
              <a:t>que ceux de l’activité de production chimique, sans évolution notable entre 2015 et 2016</a:t>
            </a:r>
          </a:p>
        </p:txBody>
      </p:sp>
      <p:sp>
        <p:nvSpPr>
          <p:cNvPr id="11" name="Rectangle 10"/>
          <p:cNvSpPr/>
          <p:nvPr>
            <p:custDataLst>
              <p:tags r:id="rId7"/>
            </p:custDataLst>
          </p:nvPr>
        </p:nvSpPr>
        <p:spPr>
          <a:xfrm>
            <a:off x="8757779" y="2084007"/>
            <a:ext cx="239649" cy="276999"/>
          </a:xfrm>
          <a:prstGeom prst="rect">
            <a:avLst/>
          </a:prstGeom>
        </p:spPr>
        <p:txBody>
          <a:bodyPr wrap="square">
            <a:spAutoFit/>
          </a:bodyPr>
          <a:lstStyle/>
          <a:p>
            <a:r>
              <a:rPr lang="fr-FR" altLang="fr-FR" sz="1200" dirty="0">
                <a:solidFill>
                  <a:schemeClr val="bg2"/>
                </a:solidFill>
                <a:latin typeface="Candara" panose="020E0502030303020204" pitchFamily="34" charset="0"/>
                <a:sym typeface="Wingdings" panose="05000000000000000000" pitchFamily="2" charset="2"/>
              </a:rPr>
              <a:t></a:t>
            </a:r>
            <a:endParaRPr lang="fr-FR" sz="1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oneTexte 1"/>
          <p:cNvSpPr txBox="1">
            <a:spLocks noChangeArrowheads="1"/>
          </p:cNvSpPr>
          <p:nvPr>
            <p:custDataLst>
              <p:tags r:id="rId1"/>
            </p:custDataLst>
          </p:nvPr>
        </p:nvSpPr>
        <p:spPr bwMode="auto">
          <a:xfrm>
            <a:off x="684212" y="332656"/>
            <a:ext cx="648017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Les métiers relevant des familles de la Recherche et Développement et de l’Analyse laboratoire </a:t>
            </a:r>
          </a:p>
        </p:txBody>
      </p:sp>
      <p:sp>
        <p:nvSpPr>
          <p:cNvPr id="77827" name="ZoneTexte 6"/>
          <p:cNvSpPr txBox="1">
            <a:spLocks noChangeArrowheads="1"/>
          </p:cNvSpPr>
          <p:nvPr>
            <p:custDataLst>
              <p:tags r:id="rId2"/>
            </p:custDataLst>
          </p:nvPr>
        </p:nvSpPr>
        <p:spPr bwMode="auto">
          <a:xfrm>
            <a:off x="4332407" y="6386451"/>
            <a:ext cx="3834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fld id="{FA77E2C4-2948-4930-A515-14F4F52B603B}" type="slidenum">
              <a:rPr lang="fr-FR" altLang="fr-FR" sz="1400" b="0" smtClean="0">
                <a:solidFill>
                  <a:srgbClr val="336699"/>
                </a:solidFill>
              </a:rPr>
              <a:pPr eaLnBrk="1" hangingPunct="1">
                <a:spcBef>
                  <a:spcPct val="0"/>
                </a:spcBef>
              </a:pPr>
              <a:t>32</a:t>
            </a:fld>
            <a:endParaRPr lang="fr-FR" altLang="fr-FR" sz="1400" b="0" dirty="0">
              <a:solidFill>
                <a:srgbClr val="336699"/>
              </a:solidFill>
            </a:endParaRPr>
          </a:p>
        </p:txBody>
      </p:sp>
      <p:sp>
        <p:nvSpPr>
          <p:cNvPr id="13" name="ZoneTexte 1"/>
          <p:cNvSpPr txBox="1">
            <a:spLocks noChangeArrowheads="1"/>
          </p:cNvSpPr>
          <p:nvPr>
            <p:custDataLst>
              <p:tags r:id="rId3"/>
            </p:custDataLst>
          </p:nvPr>
        </p:nvSpPr>
        <p:spPr bwMode="auto">
          <a:xfrm>
            <a:off x="429220" y="1577557"/>
            <a:ext cx="3206675" cy="1277273"/>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100" b="0" dirty="0">
                <a:solidFill>
                  <a:schemeClr val="tx1"/>
                </a:solidFill>
                <a:latin typeface="Candara" panose="020E0502030303020204" pitchFamily="34" charset="0"/>
              </a:rPr>
              <a:t>Les métiers relevant de la Recherche et Développement et de l’Analyse laboratoire sont beaucoup plus </a:t>
            </a:r>
            <a:r>
              <a:rPr lang="fr-FR" altLang="fr-FR" sz="1100" dirty="0">
                <a:solidFill>
                  <a:schemeClr val="tx1"/>
                </a:solidFill>
                <a:latin typeface="Candara" panose="020E0502030303020204" pitchFamily="34" charset="0"/>
              </a:rPr>
              <a:t>féminins avec une part des femmes dans les effectifs qui progresse en 2016</a:t>
            </a:r>
            <a:r>
              <a:rPr lang="fr-FR" altLang="fr-FR" sz="1100" b="0" dirty="0">
                <a:solidFill>
                  <a:schemeClr val="tx1"/>
                </a:solidFill>
                <a:latin typeface="Candara" panose="020E0502030303020204" pitchFamily="34" charset="0"/>
              </a:rPr>
              <a:t> (+1%). Ils restent également </a:t>
            </a:r>
            <a:r>
              <a:rPr lang="fr-FR" altLang="fr-FR" sz="1100" dirty="0">
                <a:solidFill>
                  <a:schemeClr val="tx1"/>
                </a:solidFill>
                <a:latin typeface="Candara" panose="020E0502030303020204" pitchFamily="34" charset="0"/>
              </a:rPr>
              <a:t>plus jeunes </a:t>
            </a:r>
            <a:r>
              <a:rPr lang="fr-FR" altLang="fr-FR" sz="1100" b="0" dirty="0">
                <a:solidFill>
                  <a:schemeClr val="tx1"/>
                </a:solidFill>
                <a:latin typeface="Candara" panose="020E0502030303020204" pitchFamily="34" charset="0"/>
              </a:rPr>
              <a:t>que ceux de l’activité de production chimique, la répartition par âge ayant peu évolué.</a:t>
            </a:r>
          </a:p>
        </p:txBody>
      </p:sp>
      <p:pic>
        <p:nvPicPr>
          <p:cNvPr id="2" name="Image 1"/>
          <p:cNvPicPr>
            <a:picLocks noChangeAspect="1"/>
          </p:cNvPicPr>
          <p:nvPr>
            <p:custDataLst>
              <p:tags r:id="rId4"/>
            </p:custDataLst>
          </p:nvPr>
        </p:nvPicPr>
        <p:blipFill>
          <a:blip r:embed="rId9" cstate="print"/>
          <a:stretch>
            <a:fillRect/>
          </a:stretch>
        </p:blipFill>
        <p:spPr>
          <a:xfrm>
            <a:off x="4354186" y="1577557"/>
            <a:ext cx="4670712" cy="1446224"/>
          </a:xfrm>
          <a:prstGeom prst="rect">
            <a:avLst/>
          </a:prstGeom>
        </p:spPr>
      </p:pic>
      <p:pic>
        <p:nvPicPr>
          <p:cNvPr id="3" name="Image 2"/>
          <p:cNvPicPr>
            <a:picLocks noChangeAspect="1"/>
          </p:cNvPicPr>
          <p:nvPr>
            <p:custDataLst>
              <p:tags r:id="rId5"/>
            </p:custDataLst>
          </p:nvPr>
        </p:nvPicPr>
        <p:blipFill>
          <a:blip r:embed="rId10" cstate="print"/>
          <a:stretch>
            <a:fillRect/>
          </a:stretch>
        </p:blipFill>
        <p:spPr>
          <a:xfrm>
            <a:off x="0" y="3175893"/>
            <a:ext cx="8382661" cy="3244838"/>
          </a:xfrm>
          <a:prstGeom prst="rect">
            <a:avLst/>
          </a:prstGeom>
        </p:spPr>
      </p:pic>
      <p:pic>
        <p:nvPicPr>
          <p:cNvPr id="11" name="Image 10"/>
          <p:cNvPicPr>
            <a:picLocks noChangeAspect="1"/>
          </p:cNvPicPr>
          <p:nvPr>
            <p:custDataLst>
              <p:tags r:id="rId6"/>
            </p:custDataLst>
          </p:nvPr>
        </p:nvPicPr>
        <p:blipFill>
          <a:blip r:embed="rId11" cstate="print"/>
          <a:stretch>
            <a:fillRect/>
          </a:stretch>
        </p:blipFill>
        <p:spPr>
          <a:xfrm>
            <a:off x="7731631" y="5517232"/>
            <a:ext cx="1149586" cy="642276"/>
          </a:xfrm>
          <a:prstGeom prst="rect">
            <a:avLst/>
          </a:prstGeom>
        </p:spPr>
      </p:pic>
      <p:sp>
        <p:nvSpPr>
          <p:cNvPr id="12" name="Rectangle 11"/>
          <p:cNvSpPr/>
          <p:nvPr>
            <p:custDataLst>
              <p:tags r:id="rId7"/>
            </p:custDataLst>
          </p:nvPr>
        </p:nvSpPr>
        <p:spPr>
          <a:xfrm>
            <a:off x="8306424" y="2162169"/>
            <a:ext cx="239649" cy="276999"/>
          </a:xfrm>
          <a:prstGeom prst="rect">
            <a:avLst/>
          </a:prstGeom>
        </p:spPr>
        <p:txBody>
          <a:bodyPr wrap="square">
            <a:spAutoFit/>
          </a:bodyPr>
          <a:lstStyle/>
          <a:p>
            <a:r>
              <a:rPr lang="fr-FR" altLang="fr-FR" sz="1200" dirty="0">
                <a:solidFill>
                  <a:schemeClr val="bg2"/>
                </a:solidFill>
                <a:latin typeface="Candara" panose="020E0502030303020204" pitchFamily="34" charset="0"/>
                <a:sym typeface="Wingdings" panose="05000000000000000000" pitchFamily="2" charset="2"/>
              </a:rPr>
              <a:t></a:t>
            </a:r>
            <a:endParaRPr lang="fr-FR" sz="1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oneTexte 1"/>
          <p:cNvSpPr txBox="1">
            <a:spLocks noChangeArrowheads="1"/>
          </p:cNvSpPr>
          <p:nvPr>
            <p:custDataLst>
              <p:tags r:id="rId1"/>
            </p:custDataLst>
          </p:nvPr>
        </p:nvSpPr>
        <p:spPr bwMode="auto">
          <a:xfrm>
            <a:off x="684213" y="333375"/>
            <a:ext cx="633571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Les métiers relevant de famille de Technique (maintenance industrielle) </a:t>
            </a:r>
          </a:p>
        </p:txBody>
      </p:sp>
      <p:sp>
        <p:nvSpPr>
          <p:cNvPr id="78851" name="ZoneTexte 6"/>
          <p:cNvSpPr txBox="1">
            <a:spLocks noChangeArrowheads="1"/>
          </p:cNvSpPr>
          <p:nvPr>
            <p:custDataLst>
              <p:tags r:id="rId2"/>
            </p:custDataLst>
          </p:nvPr>
        </p:nvSpPr>
        <p:spPr bwMode="auto">
          <a:xfrm>
            <a:off x="4203229" y="6413227"/>
            <a:ext cx="3834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fld id="{2DAC3880-B3D9-4375-855D-A2FB8FDA2906}" type="slidenum">
              <a:rPr lang="fr-FR" altLang="fr-FR" sz="1400" b="0" smtClean="0">
                <a:solidFill>
                  <a:srgbClr val="336699"/>
                </a:solidFill>
              </a:rPr>
              <a:pPr eaLnBrk="1" hangingPunct="1">
                <a:spcBef>
                  <a:spcPct val="0"/>
                </a:spcBef>
              </a:pPr>
              <a:t>33</a:t>
            </a:fld>
            <a:endParaRPr lang="fr-FR" altLang="fr-FR" sz="1400" b="0" dirty="0">
              <a:solidFill>
                <a:srgbClr val="336699"/>
              </a:solidFill>
            </a:endParaRPr>
          </a:p>
        </p:txBody>
      </p:sp>
      <p:sp>
        <p:nvSpPr>
          <p:cNvPr id="9" name="ZoneTexte 1"/>
          <p:cNvSpPr txBox="1">
            <a:spLocks noChangeArrowheads="1"/>
          </p:cNvSpPr>
          <p:nvPr>
            <p:custDataLst>
              <p:tags r:id="rId3"/>
            </p:custDataLst>
          </p:nvPr>
        </p:nvSpPr>
        <p:spPr bwMode="auto">
          <a:xfrm>
            <a:off x="468311" y="1716048"/>
            <a:ext cx="3527625" cy="1107996"/>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100" b="0" dirty="0">
                <a:solidFill>
                  <a:schemeClr val="tx1"/>
                </a:solidFill>
                <a:latin typeface="Candara" panose="020E0502030303020204" pitchFamily="34" charset="0"/>
              </a:rPr>
              <a:t>Les métiers relevant de la technique sont essentiellement </a:t>
            </a:r>
            <a:r>
              <a:rPr lang="fr-FR" altLang="fr-FR" sz="1100" dirty="0">
                <a:solidFill>
                  <a:schemeClr val="tx1"/>
                </a:solidFill>
                <a:latin typeface="Candara" panose="020E0502030303020204" pitchFamily="34" charset="0"/>
              </a:rPr>
              <a:t>masculins</a:t>
            </a:r>
            <a:r>
              <a:rPr lang="fr-FR" altLang="fr-FR" sz="1100" b="0" dirty="0">
                <a:solidFill>
                  <a:schemeClr val="tx1"/>
                </a:solidFill>
                <a:latin typeface="Candara" panose="020E0502030303020204" pitchFamily="34" charset="0"/>
              </a:rPr>
              <a:t>, et la part des femmes y diminue régulièrement depuis 2013  ; C’est également une famille métiers globalement </a:t>
            </a:r>
            <a:r>
              <a:rPr lang="fr-FR" altLang="fr-FR" sz="1100" dirty="0">
                <a:solidFill>
                  <a:schemeClr val="tx1"/>
                </a:solidFill>
                <a:latin typeface="Candara" panose="020E0502030303020204" pitchFamily="34" charset="0"/>
              </a:rPr>
              <a:t>plus âgée</a:t>
            </a:r>
            <a:r>
              <a:rPr lang="fr-FR" altLang="fr-FR" sz="1100" b="0" dirty="0">
                <a:solidFill>
                  <a:schemeClr val="tx1"/>
                </a:solidFill>
                <a:latin typeface="Candara" panose="020E0502030303020204" pitchFamily="34" charset="0"/>
              </a:rPr>
              <a:t>, mais qui se caractérise aussi par une augmentation de la part des moins de 30 ans et des plus de 49 ans</a:t>
            </a:r>
          </a:p>
        </p:txBody>
      </p:sp>
      <p:pic>
        <p:nvPicPr>
          <p:cNvPr id="4" name="Image 3"/>
          <p:cNvPicPr>
            <a:picLocks noChangeAspect="1"/>
          </p:cNvPicPr>
          <p:nvPr>
            <p:custDataLst>
              <p:tags r:id="rId4"/>
            </p:custDataLst>
          </p:nvPr>
        </p:nvPicPr>
        <p:blipFill>
          <a:blip r:embed="rId9" cstate="print"/>
          <a:stretch>
            <a:fillRect/>
          </a:stretch>
        </p:blipFill>
        <p:spPr>
          <a:xfrm>
            <a:off x="3677" y="3223199"/>
            <a:ext cx="7952699" cy="2881462"/>
          </a:xfrm>
          <a:prstGeom prst="rect">
            <a:avLst/>
          </a:prstGeom>
        </p:spPr>
      </p:pic>
      <p:pic>
        <p:nvPicPr>
          <p:cNvPr id="11" name="Image 10"/>
          <p:cNvPicPr>
            <a:picLocks noChangeAspect="1"/>
          </p:cNvPicPr>
          <p:nvPr>
            <p:custDataLst>
              <p:tags r:id="rId5"/>
            </p:custDataLst>
          </p:nvPr>
        </p:nvPicPr>
        <p:blipFill>
          <a:blip r:embed="rId10" cstate="print"/>
          <a:stretch>
            <a:fillRect/>
          </a:stretch>
        </p:blipFill>
        <p:spPr>
          <a:xfrm>
            <a:off x="7731631" y="5517232"/>
            <a:ext cx="1149586" cy="642276"/>
          </a:xfrm>
          <a:prstGeom prst="rect">
            <a:avLst/>
          </a:prstGeom>
        </p:spPr>
      </p:pic>
      <p:pic>
        <p:nvPicPr>
          <p:cNvPr id="5" name="Image 4"/>
          <p:cNvPicPr>
            <a:picLocks noChangeAspect="1"/>
          </p:cNvPicPr>
          <p:nvPr>
            <p:custDataLst>
              <p:tags r:id="rId6"/>
            </p:custDataLst>
          </p:nvPr>
        </p:nvPicPr>
        <p:blipFill>
          <a:blip r:embed="rId11" cstate="print"/>
          <a:stretch>
            <a:fillRect/>
          </a:stretch>
        </p:blipFill>
        <p:spPr>
          <a:xfrm>
            <a:off x="4716016" y="1553205"/>
            <a:ext cx="4087064" cy="1720534"/>
          </a:xfrm>
          <a:prstGeom prst="rect">
            <a:avLst/>
          </a:prstGeom>
        </p:spPr>
      </p:pic>
      <p:sp>
        <p:nvSpPr>
          <p:cNvPr id="8" name="Rectangle 7"/>
          <p:cNvSpPr/>
          <p:nvPr>
            <p:custDataLst>
              <p:tags r:id="rId7"/>
            </p:custDataLst>
          </p:nvPr>
        </p:nvSpPr>
        <p:spPr>
          <a:xfrm rot="5400000" flipH="1">
            <a:off x="8544756" y="2131546"/>
            <a:ext cx="239649" cy="276999"/>
          </a:xfrm>
          <a:prstGeom prst="rect">
            <a:avLst/>
          </a:prstGeom>
        </p:spPr>
        <p:txBody>
          <a:bodyPr wrap="square">
            <a:spAutoFit/>
          </a:bodyPr>
          <a:lstStyle/>
          <a:p>
            <a:r>
              <a:rPr lang="fr-FR" altLang="fr-FR" sz="1200" dirty="0">
                <a:solidFill>
                  <a:schemeClr val="bg2"/>
                </a:solidFill>
                <a:latin typeface="Candara" panose="020E0502030303020204" pitchFamily="34" charset="0"/>
                <a:sym typeface="Wingdings" panose="05000000000000000000" pitchFamily="2" charset="2"/>
              </a:rPr>
              <a:t></a:t>
            </a:r>
            <a:endParaRPr lang="fr-FR" sz="1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ZoneTexte 10"/>
          <p:cNvSpPr txBox="1">
            <a:spLocks noChangeArrowheads="1"/>
          </p:cNvSpPr>
          <p:nvPr>
            <p:custDataLst>
              <p:tags r:id="rId1"/>
            </p:custDataLst>
          </p:nvPr>
        </p:nvSpPr>
        <p:spPr bwMode="auto">
          <a:xfrm>
            <a:off x="2411760" y="2348880"/>
            <a:ext cx="6227762" cy="1477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3000" b="0" dirty="0">
                <a:solidFill>
                  <a:schemeClr val="bg1"/>
                </a:solidFill>
              </a:rPr>
              <a:t>UN ECLAIRAGE REGIONAL DE</a:t>
            </a:r>
          </a:p>
          <a:p>
            <a:pPr eaLnBrk="1" hangingPunct="1">
              <a:spcBef>
                <a:spcPct val="0"/>
              </a:spcBef>
            </a:pPr>
            <a:r>
              <a:rPr lang="fr-FR" altLang="fr-FR" sz="3000" b="0" dirty="0">
                <a:solidFill>
                  <a:schemeClr val="bg1"/>
                </a:solidFill>
              </a:rPr>
              <a:t>L’EMPLOI DES SALARIES DES INDUSTRIES CHIMIQUES</a:t>
            </a:r>
          </a:p>
        </p:txBody>
      </p:sp>
      <p:sp>
        <p:nvSpPr>
          <p:cNvPr id="3" name="ZoneTexte 6"/>
          <p:cNvSpPr txBox="1">
            <a:spLocks noChangeArrowheads="1"/>
          </p:cNvSpPr>
          <p:nvPr>
            <p:custDataLst>
              <p:tags r:id="rId2"/>
            </p:custDataLst>
          </p:nvPr>
        </p:nvSpPr>
        <p:spPr bwMode="auto">
          <a:xfrm>
            <a:off x="8447803" y="6548733"/>
            <a:ext cx="3834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fld id="{68E27FC5-E132-42AA-ABD5-40F4FE716C34}" type="slidenum">
              <a:rPr lang="fr-FR" altLang="fr-FR" sz="1400" b="0" smtClean="0">
                <a:solidFill>
                  <a:srgbClr val="336699"/>
                </a:solidFill>
              </a:rPr>
              <a:pPr eaLnBrk="1" hangingPunct="1">
                <a:spcBef>
                  <a:spcPct val="0"/>
                </a:spcBef>
              </a:pPr>
              <a:t>34</a:t>
            </a:fld>
            <a:endParaRPr lang="fr-FR" altLang="fr-FR" sz="1400" b="0" dirty="0">
              <a:solidFill>
                <a:srgbClr val="336699"/>
              </a:solidFill>
            </a:endParaRP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oneTexte 1"/>
          <p:cNvSpPr txBox="1">
            <a:spLocks noChangeArrowheads="1"/>
          </p:cNvSpPr>
          <p:nvPr>
            <p:custDataLst>
              <p:tags r:id="rId1"/>
            </p:custDataLst>
          </p:nvPr>
        </p:nvSpPr>
        <p:spPr bwMode="auto">
          <a:xfrm>
            <a:off x="809624" y="333949"/>
            <a:ext cx="676751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pPr>
            <a:r>
              <a:rPr lang="fr-FR" altLang="fr-FR" sz="1800" b="0" dirty="0">
                <a:solidFill>
                  <a:schemeClr val="bg1"/>
                </a:solidFill>
              </a:rPr>
              <a:t>Evolution et répartition par région des salariés des industries chimiques</a:t>
            </a:r>
          </a:p>
        </p:txBody>
      </p:sp>
      <p:sp>
        <p:nvSpPr>
          <p:cNvPr id="80899" name="ZoneTexte 103"/>
          <p:cNvSpPr txBox="1">
            <a:spLocks noChangeArrowheads="1"/>
          </p:cNvSpPr>
          <p:nvPr>
            <p:custDataLst>
              <p:tags r:id="rId2"/>
            </p:custDataLst>
          </p:nvPr>
        </p:nvSpPr>
        <p:spPr bwMode="auto">
          <a:xfrm>
            <a:off x="4427538" y="6535738"/>
            <a:ext cx="3834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fld id="{B4322542-1EFE-4DA7-9DDD-E9D627FAF900}" type="slidenum">
              <a:rPr lang="fr-FR" altLang="fr-FR" sz="1400" b="0" smtClean="0">
                <a:solidFill>
                  <a:srgbClr val="336699"/>
                </a:solidFill>
              </a:rPr>
              <a:pPr eaLnBrk="1" hangingPunct="1">
                <a:spcBef>
                  <a:spcPct val="0"/>
                </a:spcBef>
              </a:pPr>
              <a:t>35</a:t>
            </a:fld>
            <a:endParaRPr lang="fr-FR" altLang="fr-FR" sz="1400" b="0" dirty="0">
              <a:solidFill>
                <a:srgbClr val="336699"/>
              </a:solidFill>
            </a:endParaRPr>
          </a:p>
        </p:txBody>
      </p:sp>
      <p:sp>
        <p:nvSpPr>
          <p:cNvPr id="2" name="Rectangle 78"/>
          <p:cNvSpPr>
            <a:spLocks noChangeArrowheads="1"/>
          </p:cNvSpPr>
          <p:nvPr>
            <p:custDataLst>
              <p:tags r:id="rId3"/>
            </p:custDataLst>
          </p:nvPr>
        </p:nvSpPr>
        <p:spPr bwMode="auto">
          <a:xfrm>
            <a:off x="152400" y="1524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376" name="ZoneTexte 1"/>
          <p:cNvSpPr txBox="1">
            <a:spLocks noChangeArrowheads="1"/>
          </p:cNvSpPr>
          <p:nvPr>
            <p:custDataLst>
              <p:tags r:id="rId4"/>
            </p:custDataLst>
          </p:nvPr>
        </p:nvSpPr>
        <p:spPr bwMode="auto">
          <a:xfrm>
            <a:off x="6736507" y="2816815"/>
            <a:ext cx="2246623" cy="1785104"/>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100" b="0" dirty="0">
                <a:solidFill>
                  <a:schemeClr val="tx1"/>
                </a:solidFill>
                <a:latin typeface="Candara" panose="020E0502030303020204" pitchFamily="34" charset="0"/>
              </a:rPr>
              <a:t>En 2016, des évolutions assez importantes et fortement contrastées : </a:t>
            </a:r>
          </a:p>
          <a:p>
            <a:pPr algn="just" eaLnBrk="1" hangingPunct="1">
              <a:spcBef>
                <a:spcPct val="0"/>
              </a:spcBef>
              <a:defRPr/>
            </a:pPr>
            <a:endParaRPr lang="fr-FR" altLang="fr-FR" sz="1100" b="0" dirty="0">
              <a:solidFill>
                <a:schemeClr val="tx1"/>
              </a:solidFill>
              <a:latin typeface="Candara" panose="020E0502030303020204" pitchFamily="34" charset="0"/>
            </a:endParaRPr>
          </a:p>
          <a:p>
            <a:pPr algn="just" eaLnBrk="1" hangingPunct="1">
              <a:spcBef>
                <a:spcPct val="0"/>
              </a:spcBef>
              <a:defRPr/>
            </a:pPr>
            <a:r>
              <a:rPr lang="fr-FR" altLang="fr-FR" sz="1100" b="0" dirty="0">
                <a:solidFill>
                  <a:schemeClr val="tx1"/>
                </a:solidFill>
                <a:latin typeface="Candara" panose="020E0502030303020204" pitchFamily="34" charset="0"/>
              </a:rPr>
              <a:t>Augmentation de l’emploi significatives en PACA, Grand Est et Occitanie (et en Corse)</a:t>
            </a:r>
          </a:p>
          <a:p>
            <a:pPr algn="just" eaLnBrk="1" hangingPunct="1">
              <a:spcBef>
                <a:spcPct val="0"/>
              </a:spcBef>
              <a:defRPr/>
            </a:pPr>
            <a:endParaRPr lang="fr-FR" altLang="fr-FR" sz="1100" b="0" dirty="0">
              <a:solidFill>
                <a:schemeClr val="tx1"/>
              </a:solidFill>
              <a:latin typeface="Candara" panose="020E0502030303020204" pitchFamily="34" charset="0"/>
            </a:endParaRPr>
          </a:p>
          <a:p>
            <a:pPr algn="just" eaLnBrk="1" hangingPunct="1">
              <a:spcBef>
                <a:spcPct val="0"/>
              </a:spcBef>
              <a:defRPr/>
            </a:pPr>
            <a:r>
              <a:rPr lang="fr-FR" altLang="fr-FR" sz="1100" b="0" dirty="0">
                <a:solidFill>
                  <a:schemeClr val="tx1"/>
                </a:solidFill>
                <a:latin typeface="Candara" panose="020E0502030303020204" pitchFamily="34" charset="0"/>
              </a:rPr>
              <a:t>Baisse importante en Bourgogne et en Centre Val de Loire,</a:t>
            </a:r>
          </a:p>
        </p:txBody>
      </p:sp>
      <p:sp>
        <p:nvSpPr>
          <p:cNvPr id="11" name="AutoShape 77"/>
          <p:cNvSpPr>
            <a:spLocks noChangeAspect="1" noChangeArrowheads="1" noTextEdit="1"/>
          </p:cNvSpPr>
          <p:nvPr>
            <p:custDataLst>
              <p:tags r:id="rId5"/>
            </p:custDataLst>
          </p:nvPr>
        </p:nvSpPr>
        <p:spPr bwMode="auto">
          <a:xfrm>
            <a:off x="1648272" y="354586"/>
            <a:ext cx="5847456" cy="6148827"/>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dirty="0"/>
          </a:p>
        </p:txBody>
      </p:sp>
      <p:pic>
        <p:nvPicPr>
          <p:cNvPr id="4" name="Image 3"/>
          <p:cNvPicPr>
            <a:picLocks noChangeAspect="1"/>
          </p:cNvPicPr>
          <p:nvPr>
            <p:custDataLst>
              <p:tags r:id="rId6"/>
            </p:custDataLst>
          </p:nvPr>
        </p:nvPicPr>
        <p:blipFill>
          <a:blip r:embed="rId11" cstate="print"/>
          <a:stretch>
            <a:fillRect/>
          </a:stretch>
        </p:blipFill>
        <p:spPr>
          <a:xfrm>
            <a:off x="278870" y="3645024"/>
            <a:ext cx="1018212" cy="2636128"/>
          </a:xfrm>
          <a:prstGeom prst="rect">
            <a:avLst/>
          </a:prstGeom>
        </p:spPr>
      </p:pic>
      <p:pic>
        <p:nvPicPr>
          <p:cNvPr id="6" name="Image 5"/>
          <p:cNvPicPr>
            <a:picLocks noChangeAspect="1"/>
          </p:cNvPicPr>
          <p:nvPr>
            <p:custDataLst>
              <p:tags r:id="rId7"/>
            </p:custDataLst>
          </p:nvPr>
        </p:nvPicPr>
        <p:blipFill>
          <a:blip r:embed="rId12" cstate="print"/>
          <a:stretch>
            <a:fillRect/>
          </a:stretch>
        </p:blipFill>
        <p:spPr>
          <a:xfrm>
            <a:off x="7709758" y="5373216"/>
            <a:ext cx="1249236" cy="693234"/>
          </a:xfrm>
          <a:prstGeom prst="rect">
            <a:avLst/>
          </a:prstGeom>
        </p:spPr>
      </p:pic>
      <p:pic>
        <p:nvPicPr>
          <p:cNvPr id="7" name="Image 6"/>
          <p:cNvPicPr>
            <a:picLocks noChangeAspect="1"/>
          </p:cNvPicPr>
          <p:nvPr>
            <p:custDataLst>
              <p:tags r:id="rId8"/>
            </p:custDataLst>
          </p:nvPr>
        </p:nvPicPr>
        <p:blipFill>
          <a:blip r:embed="rId13" cstate="print"/>
          <a:stretch>
            <a:fillRect/>
          </a:stretch>
        </p:blipFill>
        <p:spPr>
          <a:xfrm>
            <a:off x="6712371" y="1416513"/>
            <a:ext cx="2264164" cy="629006"/>
          </a:xfrm>
          <a:prstGeom prst="rect">
            <a:avLst/>
          </a:prstGeom>
        </p:spPr>
      </p:pic>
      <p:pic>
        <p:nvPicPr>
          <p:cNvPr id="12" name="Image 11"/>
          <p:cNvPicPr>
            <a:picLocks noChangeAspect="1"/>
          </p:cNvPicPr>
          <p:nvPr>
            <p:custDataLst>
              <p:tags r:id="rId9"/>
            </p:custDataLst>
          </p:nvPr>
        </p:nvPicPr>
        <p:blipFill>
          <a:blip r:embed="rId14" cstate="print"/>
          <a:stretch>
            <a:fillRect/>
          </a:stretch>
        </p:blipFill>
        <p:spPr>
          <a:xfrm>
            <a:off x="827584" y="908720"/>
            <a:ext cx="6106213" cy="6359424"/>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oneTexte 1"/>
          <p:cNvSpPr txBox="1">
            <a:spLocks noChangeArrowheads="1"/>
          </p:cNvSpPr>
          <p:nvPr>
            <p:custDataLst>
              <p:tags r:id="rId2"/>
            </p:custDataLst>
          </p:nvPr>
        </p:nvSpPr>
        <p:spPr bwMode="auto">
          <a:xfrm>
            <a:off x="898525" y="404664"/>
            <a:ext cx="662463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pPr>
            <a:r>
              <a:rPr lang="fr-FR" altLang="fr-FR" sz="1800" b="0" dirty="0">
                <a:solidFill>
                  <a:schemeClr val="bg1"/>
                </a:solidFill>
              </a:rPr>
              <a:t>Evolution et répartition par région des entreprises des industries chimiques</a:t>
            </a:r>
          </a:p>
        </p:txBody>
      </p:sp>
      <p:sp>
        <p:nvSpPr>
          <p:cNvPr id="81923" name="ZoneTexte 102"/>
          <p:cNvSpPr txBox="1">
            <a:spLocks noChangeArrowheads="1"/>
          </p:cNvSpPr>
          <p:nvPr>
            <p:custDataLst>
              <p:tags r:id="rId3"/>
            </p:custDataLst>
          </p:nvPr>
        </p:nvSpPr>
        <p:spPr bwMode="auto">
          <a:xfrm>
            <a:off x="4427538" y="6535738"/>
            <a:ext cx="3834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fld id="{37880925-D02D-48E9-B4A7-1012DF88B0CD}" type="slidenum">
              <a:rPr lang="fr-FR" altLang="fr-FR" sz="1400" b="0" smtClean="0">
                <a:solidFill>
                  <a:srgbClr val="336699"/>
                </a:solidFill>
              </a:rPr>
              <a:pPr eaLnBrk="1" hangingPunct="1">
                <a:spcBef>
                  <a:spcPct val="0"/>
                </a:spcBef>
              </a:pPr>
              <a:t>36</a:t>
            </a:fld>
            <a:endParaRPr lang="fr-FR" altLang="fr-FR" sz="1400" b="0" dirty="0">
              <a:solidFill>
                <a:srgbClr val="336699"/>
              </a:solidFill>
            </a:endParaRPr>
          </a:p>
        </p:txBody>
      </p:sp>
      <p:sp>
        <p:nvSpPr>
          <p:cNvPr id="2" name="Rectangle 76"/>
          <p:cNvSpPr>
            <a:spLocks noChangeArrowheads="1"/>
          </p:cNvSpPr>
          <p:nvPr>
            <p:custDataLst>
              <p:tags r:id="rId4"/>
            </p:custDataLst>
          </p:nvPr>
        </p:nvSpPr>
        <p:spPr bwMode="auto">
          <a:xfrm>
            <a:off x="152400" y="1524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pic>
        <p:nvPicPr>
          <p:cNvPr id="3" name="Image 2"/>
          <p:cNvPicPr>
            <a:picLocks noChangeAspect="1"/>
          </p:cNvPicPr>
          <p:nvPr>
            <p:custDataLst>
              <p:tags r:id="rId5"/>
            </p:custDataLst>
          </p:nvPr>
        </p:nvPicPr>
        <p:blipFill>
          <a:blip r:embed="rId9" cstate="print"/>
          <a:stretch>
            <a:fillRect/>
          </a:stretch>
        </p:blipFill>
        <p:spPr>
          <a:xfrm>
            <a:off x="932805" y="1127182"/>
            <a:ext cx="5512054" cy="5533844"/>
          </a:xfrm>
          <a:prstGeom prst="rect">
            <a:avLst/>
          </a:prstGeom>
        </p:spPr>
      </p:pic>
      <p:sp>
        <p:nvSpPr>
          <p:cNvPr id="13" name="ZoneTexte 1"/>
          <p:cNvSpPr txBox="1">
            <a:spLocks noChangeArrowheads="1"/>
          </p:cNvSpPr>
          <p:nvPr>
            <p:custDataLst>
              <p:tags r:id="rId6"/>
            </p:custDataLst>
          </p:nvPr>
        </p:nvSpPr>
        <p:spPr bwMode="auto">
          <a:xfrm>
            <a:off x="6624314" y="2564904"/>
            <a:ext cx="2243386" cy="1954381"/>
          </a:xfrm>
          <a:prstGeom prst="rect">
            <a:avLst/>
          </a:prstGeom>
          <a:ln w="12700">
            <a:noFill/>
            <a:prstDash val="sysDot"/>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100" b="0" i="1" dirty="0">
                <a:solidFill>
                  <a:srgbClr val="C00000"/>
                </a:solidFill>
                <a:latin typeface="Candara" panose="020E0502030303020204" pitchFamily="34" charset="0"/>
                <a:sym typeface="Wingdings" panose="05000000000000000000" pitchFamily="2" charset="2"/>
              </a:rPr>
              <a:t> </a:t>
            </a:r>
            <a:r>
              <a:rPr lang="fr-FR" altLang="fr-FR" sz="1100" b="0" i="1" dirty="0">
                <a:solidFill>
                  <a:srgbClr val="C00000"/>
                </a:solidFill>
                <a:latin typeface="Candara" panose="020E0502030303020204" pitchFamily="34" charset="0"/>
              </a:rPr>
              <a:t>Compte-tenu des évolutions très importantes constatées par l’INSEE sur le nombre d’entreprises ayant des salariés relevant de la CCN des industries chimiques, le calcul des évolutions annuel n’a pas été fait. Il aurait montré une évolution très importante dans chaque région. Nous conseillons d’attendre confirmation de ces évolutions dans les données de l’année suivante</a:t>
            </a:r>
          </a:p>
        </p:txBody>
      </p:sp>
      <p:pic>
        <p:nvPicPr>
          <p:cNvPr id="4" name="Image 3"/>
          <p:cNvPicPr>
            <a:picLocks noChangeAspect="1"/>
          </p:cNvPicPr>
          <p:nvPr>
            <p:custDataLst>
              <p:tags r:id="rId7"/>
            </p:custDataLst>
          </p:nvPr>
        </p:nvPicPr>
        <p:blipFill>
          <a:blip r:embed="rId10" cstate="print"/>
          <a:stretch>
            <a:fillRect/>
          </a:stretch>
        </p:blipFill>
        <p:spPr>
          <a:xfrm>
            <a:off x="293921" y="4869160"/>
            <a:ext cx="891041" cy="1246344"/>
          </a:xfrm>
          <a:prstGeom prst="rect">
            <a:avLst/>
          </a:prstGeom>
        </p:spPr>
      </p:pic>
      <p:graphicFrame>
        <p:nvGraphicFramePr>
          <p:cNvPr id="5" name="Objet 4"/>
          <p:cNvGraphicFramePr>
            <a:graphicFrameLocks noChangeAspect="1"/>
          </p:cNvGraphicFramePr>
          <p:nvPr>
            <p:extLst>
              <p:ext uri="{D42A27DB-BD31-4B8C-83A1-F6EECF244321}">
                <p14:modId xmlns="" xmlns:p14="http://schemas.microsoft.com/office/powerpoint/2010/main" val="73477350"/>
              </p:ext>
            </p:extLst>
          </p:nvPr>
        </p:nvGraphicFramePr>
        <p:xfrm>
          <a:off x="6372200" y="1338714"/>
          <a:ext cx="2476500" cy="771525"/>
        </p:xfrm>
        <a:graphic>
          <a:graphicData uri="http://schemas.openxmlformats.org/presentationml/2006/ole">
            <p:oleObj spid="_x0000_s1043" name="Worksheet" r:id="rId11" imgW="2476440" imgH="771525" progId="Excel.Sheet.12">
              <p:embed/>
            </p:oleObj>
          </a:graphicData>
        </a:graphic>
      </p:graphicFrame>
    </p:spTree>
    <p:extLst>
      <p:ext uri="{BB962C8B-B14F-4D97-AF65-F5344CB8AC3E}">
        <p14:creationId xmlns="" xmlns:p14="http://schemas.microsoft.com/office/powerpoint/2010/main" val="7022331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oneTexte 1"/>
          <p:cNvSpPr txBox="1">
            <a:spLocks noChangeArrowheads="1"/>
          </p:cNvSpPr>
          <p:nvPr>
            <p:custDataLst>
              <p:tags r:id="rId1"/>
            </p:custDataLst>
          </p:nvPr>
        </p:nvSpPr>
        <p:spPr bwMode="auto">
          <a:xfrm>
            <a:off x="898525" y="404664"/>
            <a:ext cx="662463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pPr>
            <a:r>
              <a:rPr lang="fr-FR" altLang="fr-FR" sz="1800" b="0" dirty="0">
                <a:solidFill>
                  <a:schemeClr val="bg1"/>
                </a:solidFill>
              </a:rPr>
              <a:t>Evolution et répartition par région des établissements des industries chimiques</a:t>
            </a:r>
          </a:p>
        </p:txBody>
      </p:sp>
      <p:sp>
        <p:nvSpPr>
          <p:cNvPr id="81923" name="ZoneTexte 102"/>
          <p:cNvSpPr txBox="1">
            <a:spLocks noChangeArrowheads="1"/>
          </p:cNvSpPr>
          <p:nvPr>
            <p:custDataLst>
              <p:tags r:id="rId2"/>
            </p:custDataLst>
          </p:nvPr>
        </p:nvSpPr>
        <p:spPr bwMode="auto">
          <a:xfrm>
            <a:off x="4427538" y="6535738"/>
            <a:ext cx="3834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fld id="{0A2A1D20-6976-42F8-90A3-F908ACC80BFB}" type="slidenum">
              <a:rPr lang="fr-FR" altLang="fr-FR" sz="1400" b="0" smtClean="0">
                <a:solidFill>
                  <a:srgbClr val="336699"/>
                </a:solidFill>
              </a:rPr>
              <a:pPr eaLnBrk="1" hangingPunct="1">
                <a:spcBef>
                  <a:spcPct val="0"/>
                </a:spcBef>
              </a:pPr>
              <a:t>37</a:t>
            </a:fld>
            <a:endParaRPr lang="fr-FR" altLang="fr-FR" sz="1400" b="0" dirty="0">
              <a:solidFill>
                <a:srgbClr val="336699"/>
              </a:solidFill>
            </a:endParaRPr>
          </a:p>
        </p:txBody>
      </p:sp>
      <p:sp>
        <p:nvSpPr>
          <p:cNvPr id="2" name="Rectangle 76"/>
          <p:cNvSpPr>
            <a:spLocks noChangeArrowheads="1"/>
          </p:cNvSpPr>
          <p:nvPr>
            <p:custDataLst>
              <p:tags r:id="rId3"/>
            </p:custDataLst>
          </p:nvPr>
        </p:nvSpPr>
        <p:spPr bwMode="auto">
          <a:xfrm>
            <a:off x="152400" y="1524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pic>
        <p:nvPicPr>
          <p:cNvPr id="3" name="Image 2"/>
          <p:cNvPicPr>
            <a:picLocks noChangeAspect="1"/>
          </p:cNvPicPr>
          <p:nvPr>
            <p:custDataLst>
              <p:tags r:id="rId4"/>
            </p:custDataLst>
          </p:nvPr>
        </p:nvPicPr>
        <p:blipFill>
          <a:blip r:embed="rId11" cstate="print"/>
          <a:stretch>
            <a:fillRect/>
          </a:stretch>
        </p:blipFill>
        <p:spPr>
          <a:xfrm>
            <a:off x="899592" y="764704"/>
            <a:ext cx="5623141" cy="5919004"/>
          </a:xfrm>
          <a:prstGeom prst="rect">
            <a:avLst/>
          </a:prstGeom>
        </p:spPr>
      </p:pic>
      <p:pic>
        <p:nvPicPr>
          <p:cNvPr id="4" name="Image 3"/>
          <p:cNvPicPr>
            <a:picLocks noChangeAspect="1"/>
          </p:cNvPicPr>
          <p:nvPr>
            <p:custDataLst>
              <p:tags r:id="rId5"/>
            </p:custDataLst>
          </p:nvPr>
        </p:nvPicPr>
        <p:blipFill>
          <a:blip r:embed="rId12" cstate="print"/>
          <a:stretch>
            <a:fillRect/>
          </a:stretch>
        </p:blipFill>
        <p:spPr>
          <a:xfrm>
            <a:off x="445323" y="4264077"/>
            <a:ext cx="906403" cy="1246344"/>
          </a:xfrm>
          <a:prstGeom prst="rect">
            <a:avLst/>
          </a:prstGeom>
        </p:spPr>
      </p:pic>
      <p:pic>
        <p:nvPicPr>
          <p:cNvPr id="7" name="Image 6"/>
          <p:cNvPicPr>
            <a:picLocks noChangeAspect="1"/>
          </p:cNvPicPr>
          <p:nvPr>
            <p:custDataLst>
              <p:tags r:id="rId6"/>
            </p:custDataLst>
          </p:nvPr>
        </p:nvPicPr>
        <p:blipFill>
          <a:blip r:embed="rId13" cstate="print"/>
          <a:stretch>
            <a:fillRect/>
          </a:stretch>
        </p:blipFill>
        <p:spPr>
          <a:xfrm>
            <a:off x="6516216" y="1292534"/>
            <a:ext cx="2133996" cy="586165"/>
          </a:xfrm>
          <a:prstGeom prst="rect">
            <a:avLst/>
          </a:prstGeom>
        </p:spPr>
      </p:pic>
      <p:pic>
        <p:nvPicPr>
          <p:cNvPr id="11" name="Image 10"/>
          <p:cNvPicPr>
            <a:picLocks noChangeAspect="1"/>
          </p:cNvPicPr>
          <p:nvPr>
            <p:custDataLst>
              <p:tags r:id="rId7"/>
            </p:custDataLst>
          </p:nvPr>
        </p:nvPicPr>
        <p:blipFill>
          <a:blip r:embed="rId14" cstate="print"/>
          <a:stretch>
            <a:fillRect/>
          </a:stretch>
        </p:blipFill>
        <p:spPr>
          <a:xfrm>
            <a:off x="7523161" y="5292440"/>
            <a:ext cx="1217935" cy="899383"/>
          </a:xfrm>
          <a:prstGeom prst="rect">
            <a:avLst/>
          </a:prstGeom>
        </p:spPr>
      </p:pic>
      <p:sp>
        <p:nvSpPr>
          <p:cNvPr id="10" name="ZoneTexte 1"/>
          <p:cNvSpPr txBox="1">
            <a:spLocks noChangeArrowheads="1"/>
          </p:cNvSpPr>
          <p:nvPr>
            <p:custDataLst>
              <p:tags r:id="rId8"/>
            </p:custDataLst>
          </p:nvPr>
        </p:nvSpPr>
        <p:spPr bwMode="auto">
          <a:xfrm>
            <a:off x="6624314" y="2564904"/>
            <a:ext cx="2243386" cy="1954381"/>
          </a:xfrm>
          <a:prstGeom prst="rect">
            <a:avLst/>
          </a:prstGeom>
          <a:ln w="12700">
            <a:noFill/>
            <a:prstDash val="sysDot"/>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100" b="0" i="1" dirty="0">
                <a:solidFill>
                  <a:srgbClr val="C00000"/>
                </a:solidFill>
                <a:latin typeface="Candara" panose="020E0502030303020204" pitchFamily="34" charset="0"/>
                <a:sym typeface="Wingdings" panose="05000000000000000000" pitchFamily="2" charset="2"/>
              </a:rPr>
              <a:t> </a:t>
            </a:r>
            <a:r>
              <a:rPr lang="fr-FR" altLang="fr-FR" sz="1100" b="0" i="1" dirty="0">
                <a:solidFill>
                  <a:srgbClr val="C00000"/>
                </a:solidFill>
                <a:latin typeface="Candara" panose="020E0502030303020204" pitchFamily="34" charset="0"/>
              </a:rPr>
              <a:t>Compte-tenu des évolutions très importantes constatées par l’INSEE sur le nombre d’établissements ayant des salariés relevant de la CCN des industries chimiques, le calcul des évolutions annuel n’a pas été fait. Il aurait montré une évolution très importante dans chaque région. Nous conseillons d’attendre confirmation de ces évolutions dans les données de l’année suivante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ZoneTexte 10"/>
          <p:cNvSpPr txBox="1">
            <a:spLocks noChangeArrowheads="1"/>
          </p:cNvSpPr>
          <p:nvPr>
            <p:custDataLst>
              <p:tags r:id="rId1"/>
            </p:custDataLst>
          </p:nvPr>
        </p:nvSpPr>
        <p:spPr bwMode="auto">
          <a:xfrm>
            <a:off x="2700338" y="2997200"/>
            <a:ext cx="616902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3000" b="0" dirty="0">
                <a:solidFill>
                  <a:schemeClr val="bg1"/>
                </a:solidFill>
              </a:rPr>
              <a:t>Les métiers exercés par les seniors</a:t>
            </a:r>
          </a:p>
        </p:txBody>
      </p:sp>
      <p:pic>
        <p:nvPicPr>
          <p:cNvPr id="90115" name="Picture 8" descr="Fond 1"/>
          <p:cNvPicPr>
            <a:picLocks noChangeAspect="1" noChangeArrowheads="1"/>
          </p:cNvPicPr>
          <p:nvPr>
            <p:custDataLst>
              <p:tags r:id="rId2"/>
            </p:custDataLst>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0"/>
            <a:ext cx="919003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116" name="ZoneTexte 10"/>
          <p:cNvSpPr txBox="1">
            <a:spLocks noChangeArrowheads="1"/>
          </p:cNvSpPr>
          <p:nvPr>
            <p:custDataLst>
              <p:tags r:id="rId3"/>
            </p:custDataLst>
          </p:nvPr>
        </p:nvSpPr>
        <p:spPr bwMode="auto">
          <a:xfrm>
            <a:off x="2700338" y="2636838"/>
            <a:ext cx="6227762" cy="55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3000" b="0" dirty="0">
                <a:solidFill>
                  <a:schemeClr val="bg1"/>
                </a:solidFill>
              </a:rPr>
              <a:t>LES SALARIES SENIORS</a:t>
            </a:r>
          </a:p>
        </p:txBody>
      </p:sp>
      <p:sp>
        <p:nvSpPr>
          <p:cNvPr id="5" name="ZoneTexte 5"/>
          <p:cNvSpPr txBox="1">
            <a:spLocks noChangeArrowheads="1"/>
          </p:cNvSpPr>
          <p:nvPr>
            <p:custDataLst>
              <p:tags r:id="rId4"/>
            </p:custDataLst>
          </p:nvPr>
        </p:nvSpPr>
        <p:spPr bwMode="auto">
          <a:xfrm>
            <a:off x="8468016" y="6535738"/>
            <a:ext cx="3834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fld id="{EE25BD09-04A8-4206-8182-6A8D867F4463}" type="slidenum">
              <a:rPr lang="fr-FR" altLang="fr-FR" sz="1400" b="0" smtClean="0">
                <a:solidFill>
                  <a:srgbClr val="336699"/>
                </a:solidFill>
              </a:rPr>
              <a:pPr eaLnBrk="1" hangingPunct="1">
                <a:spcBef>
                  <a:spcPct val="0"/>
                </a:spcBef>
              </a:pPr>
              <a:t>38</a:t>
            </a:fld>
            <a:endParaRPr lang="fr-FR" altLang="fr-FR" sz="1400" b="0" dirty="0">
              <a:solidFill>
                <a:srgbClr val="336699"/>
              </a:solidFill>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ZoneTexte 2"/>
          <p:cNvSpPr txBox="1">
            <a:spLocks noChangeArrowheads="1"/>
          </p:cNvSpPr>
          <p:nvPr>
            <p:custDataLst>
              <p:tags r:id="rId1"/>
            </p:custDataLst>
          </p:nvPr>
        </p:nvSpPr>
        <p:spPr bwMode="auto">
          <a:xfrm>
            <a:off x="755650" y="260350"/>
            <a:ext cx="63373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pPr>
            <a:r>
              <a:rPr lang="fr-FR" altLang="fr-FR" sz="1800" b="0" dirty="0">
                <a:solidFill>
                  <a:schemeClr val="bg1"/>
                </a:solidFill>
              </a:rPr>
              <a:t>Comparaison de la part des séniors dans la Branche IC avec celles d’autres Branches industrielles</a:t>
            </a:r>
          </a:p>
        </p:txBody>
      </p:sp>
      <p:sp>
        <p:nvSpPr>
          <p:cNvPr id="92164" name="ZoneTexte 4"/>
          <p:cNvSpPr txBox="1">
            <a:spLocks noChangeArrowheads="1"/>
          </p:cNvSpPr>
          <p:nvPr>
            <p:custDataLst>
              <p:tags r:id="rId2"/>
            </p:custDataLst>
          </p:nvPr>
        </p:nvSpPr>
        <p:spPr bwMode="auto">
          <a:xfrm>
            <a:off x="4427538" y="6535738"/>
            <a:ext cx="3834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fld id="{6427F023-28F9-467F-8B7D-F5DCCFD9A058}" type="slidenum">
              <a:rPr lang="fr-FR" altLang="fr-FR" sz="1400" b="0" smtClean="0">
                <a:solidFill>
                  <a:srgbClr val="336699"/>
                </a:solidFill>
              </a:rPr>
              <a:pPr eaLnBrk="1" hangingPunct="1">
                <a:spcBef>
                  <a:spcPct val="0"/>
                </a:spcBef>
              </a:pPr>
              <a:t>39</a:t>
            </a:fld>
            <a:endParaRPr lang="fr-FR" altLang="fr-FR" sz="1400" b="0" dirty="0">
              <a:solidFill>
                <a:srgbClr val="336699"/>
              </a:solidFill>
            </a:endParaRPr>
          </a:p>
        </p:txBody>
      </p:sp>
      <p:sp>
        <p:nvSpPr>
          <p:cNvPr id="8" name="ZoneTexte 1"/>
          <p:cNvSpPr txBox="1">
            <a:spLocks noChangeArrowheads="1"/>
          </p:cNvSpPr>
          <p:nvPr>
            <p:custDataLst>
              <p:tags r:id="rId3"/>
            </p:custDataLst>
          </p:nvPr>
        </p:nvSpPr>
        <p:spPr bwMode="auto">
          <a:xfrm>
            <a:off x="249237" y="5944204"/>
            <a:ext cx="6141715" cy="646331"/>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200" b="0" dirty="0">
                <a:solidFill>
                  <a:schemeClr val="tx1"/>
                </a:solidFill>
                <a:latin typeface="Candara" panose="020E0502030303020204" pitchFamily="34" charset="0"/>
              </a:rPr>
              <a:t>La part des séniors (+ 50 ans) a augmenté dans les industries chimiques (+0,5 point) mais un peu moins que dans d’autres secteurs industriels : par exemple + 1point pour l’industrie du médicament et +1,3 point pour la plasturgie.</a:t>
            </a:r>
          </a:p>
        </p:txBody>
      </p:sp>
      <p:sp>
        <p:nvSpPr>
          <p:cNvPr id="10" name="Rectangle 9"/>
          <p:cNvSpPr/>
          <p:nvPr>
            <p:custDataLst>
              <p:tags r:id="rId4"/>
            </p:custDataLst>
          </p:nvPr>
        </p:nvSpPr>
        <p:spPr>
          <a:xfrm>
            <a:off x="8164844" y="1844824"/>
            <a:ext cx="175718" cy="369332"/>
          </a:xfrm>
          <a:prstGeom prst="rect">
            <a:avLst/>
          </a:prstGeom>
        </p:spPr>
        <p:txBody>
          <a:bodyPr wrap="square">
            <a:spAutoFit/>
          </a:bodyPr>
          <a:lstStyle/>
          <a:p>
            <a:r>
              <a:rPr lang="fr-FR" altLang="fr-FR" dirty="0">
                <a:solidFill>
                  <a:schemeClr val="bg2"/>
                </a:solidFill>
                <a:latin typeface="Candara" panose="020E0502030303020204" pitchFamily="34" charset="0"/>
                <a:sym typeface="Wingdings" panose="05000000000000000000" pitchFamily="2" charset="2"/>
              </a:rPr>
              <a:t></a:t>
            </a:r>
            <a:endParaRPr lang="fr-FR" dirty="0"/>
          </a:p>
        </p:txBody>
      </p:sp>
      <p:sp>
        <p:nvSpPr>
          <p:cNvPr id="11" name="Rectangle 10"/>
          <p:cNvSpPr/>
          <p:nvPr>
            <p:custDataLst>
              <p:tags r:id="rId5"/>
            </p:custDataLst>
          </p:nvPr>
        </p:nvSpPr>
        <p:spPr>
          <a:xfrm>
            <a:off x="8164844" y="2475641"/>
            <a:ext cx="175718" cy="369332"/>
          </a:xfrm>
          <a:prstGeom prst="rect">
            <a:avLst/>
          </a:prstGeom>
        </p:spPr>
        <p:txBody>
          <a:bodyPr wrap="square">
            <a:spAutoFit/>
          </a:bodyPr>
          <a:lstStyle/>
          <a:p>
            <a:r>
              <a:rPr lang="fr-FR" altLang="fr-FR" dirty="0">
                <a:solidFill>
                  <a:schemeClr val="bg2"/>
                </a:solidFill>
                <a:latin typeface="Candara" panose="020E0502030303020204" pitchFamily="34" charset="0"/>
                <a:sym typeface="Wingdings" panose="05000000000000000000" pitchFamily="2" charset="2"/>
              </a:rPr>
              <a:t></a:t>
            </a:r>
            <a:endParaRPr lang="fr-FR" dirty="0"/>
          </a:p>
        </p:txBody>
      </p:sp>
      <p:sp>
        <p:nvSpPr>
          <p:cNvPr id="12" name="Rectangle 11"/>
          <p:cNvSpPr/>
          <p:nvPr>
            <p:custDataLst>
              <p:tags r:id="rId6"/>
            </p:custDataLst>
          </p:nvPr>
        </p:nvSpPr>
        <p:spPr>
          <a:xfrm>
            <a:off x="8091288" y="4221088"/>
            <a:ext cx="175718" cy="369332"/>
          </a:xfrm>
          <a:prstGeom prst="rect">
            <a:avLst/>
          </a:prstGeom>
        </p:spPr>
        <p:txBody>
          <a:bodyPr wrap="square">
            <a:spAutoFit/>
          </a:bodyPr>
          <a:lstStyle/>
          <a:p>
            <a:r>
              <a:rPr lang="fr-FR" altLang="fr-FR" dirty="0">
                <a:solidFill>
                  <a:schemeClr val="bg2"/>
                </a:solidFill>
                <a:latin typeface="Candara" panose="020E0502030303020204" pitchFamily="34" charset="0"/>
                <a:sym typeface="Wingdings" panose="05000000000000000000" pitchFamily="2" charset="2"/>
              </a:rPr>
              <a:t></a:t>
            </a:r>
            <a:endParaRPr lang="fr-FR" dirty="0"/>
          </a:p>
        </p:txBody>
      </p:sp>
      <p:sp>
        <p:nvSpPr>
          <p:cNvPr id="13" name="Rectangle 12"/>
          <p:cNvSpPr/>
          <p:nvPr>
            <p:custDataLst>
              <p:tags r:id="rId7"/>
            </p:custDataLst>
          </p:nvPr>
        </p:nvSpPr>
        <p:spPr>
          <a:xfrm>
            <a:off x="8091288" y="4695950"/>
            <a:ext cx="175718" cy="369332"/>
          </a:xfrm>
          <a:prstGeom prst="rect">
            <a:avLst/>
          </a:prstGeom>
        </p:spPr>
        <p:txBody>
          <a:bodyPr wrap="square">
            <a:spAutoFit/>
          </a:bodyPr>
          <a:lstStyle/>
          <a:p>
            <a:r>
              <a:rPr lang="fr-FR" altLang="fr-FR" dirty="0">
                <a:solidFill>
                  <a:schemeClr val="bg2"/>
                </a:solidFill>
                <a:latin typeface="Candara" panose="020E0502030303020204" pitchFamily="34" charset="0"/>
                <a:sym typeface="Wingdings" panose="05000000000000000000" pitchFamily="2" charset="2"/>
              </a:rPr>
              <a:t></a:t>
            </a:r>
            <a:endParaRPr lang="fr-FR" dirty="0"/>
          </a:p>
        </p:txBody>
      </p:sp>
      <p:pic>
        <p:nvPicPr>
          <p:cNvPr id="15" name="Image 14"/>
          <p:cNvPicPr>
            <a:picLocks noChangeAspect="1"/>
          </p:cNvPicPr>
          <p:nvPr>
            <p:custDataLst>
              <p:tags r:id="rId8"/>
            </p:custDataLst>
          </p:nvPr>
        </p:nvPicPr>
        <p:blipFill>
          <a:blip r:embed="rId13" cstate="print"/>
          <a:stretch>
            <a:fillRect/>
          </a:stretch>
        </p:blipFill>
        <p:spPr>
          <a:xfrm>
            <a:off x="266378" y="5269081"/>
            <a:ext cx="6124575" cy="266700"/>
          </a:xfrm>
          <a:prstGeom prst="rect">
            <a:avLst/>
          </a:prstGeom>
        </p:spPr>
      </p:pic>
      <p:sp>
        <p:nvSpPr>
          <p:cNvPr id="18" name="ZoneTexte 1"/>
          <p:cNvSpPr txBox="1">
            <a:spLocks noChangeArrowheads="1"/>
          </p:cNvSpPr>
          <p:nvPr>
            <p:custDataLst>
              <p:tags r:id="rId9"/>
            </p:custDataLst>
          </p:nvPr>
        </p:nvSpPr>
        <p:spPr bwMode="auto">
          <a:xfrm>
            <a:off x="6625333" y="5249619"/>
            <a:ext cx="2411760" cy="1061829"/>
          </a:xfrm>
          <a:prstGeom prst="rect">
            <a:avLst/>
          </a:prstGeom>
          <a:ln w="12700">
            <a:noFill/>
            <a:prstDash val="sysDot"/>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900" b="0" dirty="0">
                <a:solidFill>
                  <a:schemeClr val="tx1"/>
                </a:solidFill>
                <a:latin typeface="Candara" panose="020E0502030303020204" pitchFamily="34" charset="0"/>
              </a:rPr>
              <a:t>Sources :</a:t>
            </a:r>
          </a:p>
          <a:p>
            <a:pPr algn="just" eaLnBrk="1" hangingPunct="1">
              <a:spcBef>
                <a:spcPct val="0"/>
              </a:spcBef>
              <a:defRPr/>
            </a:pPr>
            <a:r>
              <a:rPr lang="fr-FR" altLang="fr-FR" sz="900" b="0" dirty="0">
                <a:solidFill>
                  <a:schemeClr val="tx1"/>
                </a:solidFill>
                <a:latin typeface="Candara" panose="020E0502030303020204" pitchFamily="34" charset="0"/>
              </a:rPr>
              <a:t>INSEE DADS pour l’Industrie Chimique 2016</a:t>
            </a:r>
          </a:p>
          <a:p>
            <a:pPr algn="just" eaLnBrk="1" hangingPunct="1">
              <a:spcBef>
                <a:spcPct val="0"/>
              </a:spcBef>
              <a:defRPr/>
            </a:pPr>
            <a:r>
              <a:rPr lang="fr-FR" altLang="fr-FR" sz="900" b="0" dirty="0">
                <a:solidFill>
                  <a:schemeClr val="tx1"/>
                </a:solidFill>
                <a:latin typeface="Candara" panose="020E0502030303020204" pitchFamily="34" charset="0"/>
              </a:rPr>
              <a:t>DARES - DADS 2016 pour l'Industrie du médicament ; Plasturgie (données par CCN)</a:t>
            </a:r>
          </a:p>
          <a:p>
            <a:pPr algn="just" eaLnBrk="1" hangingPunct="1">
              <a:spcBef>
                <a:spcPct val="0"/>
              </a:spcBef>
              <a:defRPr/>
            </a:pPr>
            <a:r>
              <a:rPr lang="fr-FR" altLang="fr-FR" sz="900" b="0" dirty="0">
                <a:solidFill>
                  <a:schemeClr val="tx1"/>
                </a:solidFill>
                <a:latin typeface="Candara" panose="020E0502030303020204" pitchFamily="34" charset="0"/>
              </a:rPr>
              <a:t>ANFA Rapport de branche 2018, données 2017</a:t>
            </a:r>
          </a:p>
          <a:p>
            <a:pPr algn="just" eaLnBrk="1" hangingPunct="1">
              <a:spcBef>
                <a:spcPct val="0"/>
              </a:spcBef>
              <a:defRPr/>
            </a:pPr>
            <a:r>
              <a:rPr lang="fr-FR" altLang="fr-FR" sz="900" b="0" dirty="0">
                <a:solidFill>
                  <a:schemeClr val="tx1"/>
                </a:solidFill>
                <a:latin typeface="Candara" panose="020E0502030303020204" pitchFamily="34" charset="0"/>
              </a:rPr>
              <a:t>*Industrie : DADS 2015 - Données 1/12e pour les secteurs (NAF)</a:t>
            </a:r>
          </a:p>
        </p:txBody>
      </p:sp>
      <p:pic>
        <p:nvPicPr>
          <p:cNvPr id="16" name="Image 15"/>
          <p:cNvPicPr>
            <a:picLocks noChangeAspect="1"/>
          </p:cNvPicPr>
          <p:nvPr>
            <p:custDataLst>
              <p:tags r:id="rId10"/>
            </p:custDataLst>
          </p:nvPr>
        </p:nvPicPr>
        <p:blipFill>
          <a:blip r:embed="rId14" cstate="print"/>
          <a:stretch>
            <a:fillRect/>
          </a:stretch>
        </p:blipFill>
        <p:spPr>
          <a:xfrm>
            <a:off x="0" y="1602249"/>
            <a:ext cx="8164844" cy="3536963"/>
          </a:xfrm>
          <a:prstGeom prst="rect">
            <a:avLst/>
          </a:prstGeom>
        </p:spPr>
      </p:pic>
      <p:sp>
        <p:nvSpPr>
          <p:cNvPr id="20" name="Rectangle 19"/>
          <p:cNvSpPr/>
          <p:nvPr>
            <p:custDataLst>
              <p:tags r:id="rId11"/>
            </p:custDataLst>
          </p:nvPr>
        </p:nvSpPr>
        <p:spPr>
          <a:xfrm>
            <a:off x="8164844" y="2950503"/>
            <a:ext cx="175718" cy="369332"/>
          </a:xfrm>
          <a:prstGeom prst="rect">
            <a:avLst/>
          </a:prstGeom>
        </p:spPr>
        <p:txBody>
          <a:bodyPr wrap="square">
            <a:spAutoFit/>
          </a:bodyPr>
          <a:lstStyle/>
          <a:p>
            <a:r>
              <a:rPr lang="fr-FR" altLang="fr-FR" dirty="0">
                <a:solidFill>
                  <a:schemeClr val="bg2"/>
                </a:solidFill>
                <a:latin typeface="Candara" panose="020E0502030303020204" pitchFamily="34" charset="0"/>
                <a:sym typeface="Wingdings" panose="05000000000000000000" pitchFamily="2" charset="2"/>
              </a:rPr>
              <a:t></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ZoneTexte 1"/>
          <p:cNvSpPr txBox="1">
            <a:spLocks noChangeArrowheads="1"/>
          </p:cNvSpPr>
          <p:nvPr>
            <p:custDataLst>
              <p:tags r:id="rId1"/>
            </p:custDataLst>
          </p:nvPr>
        </p:nvSpPr>
        <p:spPr bwMode="auto">
          <a:xfrm>
            <a:off x="721628" y="329582"/>
            <a:ext cx="734536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b="0" dirty="0">
                <a:solidFill>
                  <a:schemeClr val="bg1"/>
                </a:solidFill>
              </a:rPr>
              <a:t>Précisions méthodologiques sur le périmètre de l’étude</a:t>
            </a:r>
            <a:endParaRPr lang="fr-FR" altLang="fr-FR" sz="1800" b="0" dirty="0">
              <a:solidFill>
                <a:schemeClr val="bg1"/>
              </a:solidFill>
            </a:endParaRPr>
          </a:p>
        </p:txBody>
      </p:sp>
      <p:sp>
        <p:nvSpPr>
          <p:cNvPr id="4" name="ZoneTexte 3"/>
          <p:cNvSpPr txBox="1"/>
          <p:nvPr>
            <p:custDataLst>
              <p:tags r:id="rId2"/>
            </p:custDataLst>
          </p:nvPr>
        </p:nvSpPr>
        <p:spPr>
          <a:xfrm>
            <a:off x="182671" y="1565325"/>
            <a:ext cx="8423275" cy="5078313"/>
          </a:xfrm>
          <a:prstGeom prst="rect">
            <a:avLst/>
          </a:prstGeom>
          <a:noFill/>
        </p:spPr>
        <p:txBody>
          <a:bodyPr>
            <a:spAutoFit/>
          </a:bodyPr>
          <a:lstStyle/>
          <a:p>
            <a:pPr marL="0" lvl="1" algn="just">
              <a:defRPr/>
            </a:pPr>
            <a:r>
              <a:rPr lang="fr-FR" sz="1400" b="1" u="sng" dirty="0">
                <a:solidFill>
                  <a:srgbClr val="336699"/>
                </a:solidFill>
              </a:rPr>
              <a:t>Le périmètre d’étude dans cette édition et dans les précédentes</a:t>
            </a:r>
          </a:p>
          <a:p>
            <a:pPr marL="0" lvl="1" algn="just">
              <a:defRPr/>
            </a:pPr>
            <a:endParaRPr lang="fr-FR" sz="1200" dirty="0">
              <a:solidFill>
                <a:srgbClr val="336699"/>
              </a:solidFill>
            </a:endParaRPr>
          </a:p>
          <a:p>
            <a:pPr marL="0" lvl="1" algn="just">
              <a:defRPr/>
            </a:pPr>
            <a:r>
              <a:rPr lang="fr-FR" sz="1200" dirty="0">
                <a:solidFill>
                  <a:srgbClr val="336699"/>
                </a:solidFill>
              </a:rPr>
              <a:t>Les données sont présentées </a:t>
            </a:r>
            <a:r>
              <a:rPr lang="fr-FR" sz="1200" b="1" dirty="0">
                <a:solidFill>
                  <a:srgbClr val="FFC000"/>
                </a:solidFill>
              </a:rPr>
              <a:t>sur le périmètre de la Branche</a:t>
            </a:r>
            <a:r>
              <a:rPr lang="fr-FR" sz="1200" dirty="0">
                <a:solidFill>
                  <a:srgbClr val="336699"/>
                </a:solidFill>
              </a:rPr>
              <a:t>. 3 sources :</a:t>
            </a:r>
          </a:p>
          <a:p>
            <a:pPr marL="266700" lvl="2" indent="-180975" algn="just">
              <a:buFont typeface="Arial" panose="020B0604020202020204" pitchFamily="34" charset="0"/>
              <a:buChar char="•"/>
              <a:defRPr/>
            </a:pPr>
            <a:r>
              <a:rPr lang="fr-FR" sz="1200" b="1" dirty="0">
                <a:solidFill>
                  <a:srgbClr val="336699"/>
                </a:solidFill>
              </a:rPr>
              <a:t>La DADS 2016 (périmètre CCNIC)</a:t>
            </a:r>
            <a:r>
              <a:rPr lang="fr-FR" sz="1200" dirty="0">
                <a:solidFill>
                  <a:srgbClr val="336699"/>
                </a:solidFill>
              </a:rPr>
              <a:t>, seule donnée publique permettant de cerner le véritable périmètre de la branche des industries chimiques car elle identifie les entreprises, les établissements et les salariés couverts par la convention collective des industries chimiques (code IDCC 0044). </a:t>
            </a:r>
          </a:p>
          <a:p>
            <a:pPr marL="447675" lvl="2" indent="-180975" algn="just">
              <a:spcBef>
                <a:spcPts val="600"/>
              </a:spcBef>
              <a:defRPr/>
            </a:pPr>
            <a:r>
              <a:rPr lang="fr-FR" sz="1200" dirty="0">
                <a:solidFill>
                  <a:srgbClr val="800000"/>
                </a:solidFill>
              </a:rPr>
              <a:t>Pour les données 2016, l’INSEE a du adapter ses méthodologies au passage à la DSN. Cela a entraîné :</a:t>
            </a:r>
            <a:endParaRPr lang="fr-FR" sz="1600" dirty="0">
              <a:solidFill>
                <a:srgbClr val="800000"/>
              </a:solidFill>
            </a:endParaRPr>
          </a:p>
          <a:p>
            <a:pPr marL="447675" lvl="1" indent="-180975" hangingPunct="0">
              <a:buFontTx/>
              <a:buChar char="-"/>
            </a:pPr>
            <a:r>
              <a:rPr lang="fr-FR" sz="1200" b="1" dirty="0">
                <a:solidFill>
                  <a:srgbClr val="800000"/>
                </a:solidFill>
              </a:rPr>
              <a:t>un retard de la publication des fichiers sources. </a:t>
            </a:r>
            <a:r>
              <a:rPr lang="fr-FR" sz="1200" dirty="0">
                <a:solidFill>
                  <a:srgbClr val="800000"/>
                </a:solidFill>
              </a:rPr>
              <a:t>De ce fait, certaines comparaisons faites habituellement avec l’ensemble de l’industrie n’ont pas été possibles, les données n'étaient pas encore diffusés </a:t>
            </a:r>
          </a:p>
          <a:p>
            <a:pPr marL="447675" lvl="1" indent="-180975" hangingPunct="0">
              <a:buFontTx/>
              <a:buChar char="-"/>
            </a:pPr>
            <a:r>
              <a:rPr lang="fr-FR" sz="1200" b="1" dirty="0">
                <a:solidFill>
                  <a:srgbClr val="800000"/>
                </a:solidFill>
              </a:rPr>
              <a:t>des modifications des modalités de certaines variables</a:t>
            </a:r>
            <a:r>
              <a:rPr lang="fr-FR" sz="1200" dirty="0">
                <a:solidFill>
                  <a:srgbClr val="800000"/>
                </a:solidFill>
              </a:rPr>
              <a:t> qui ont entrainé des modifications sur quelques indicateurs. Dans ce rapport, les modifications notables concernent le temps de travail.</a:t>
            </a:r>
          </a:p>
          <a:p>
            <a:pPr marL="447675" lvl="1" indent="-180975" hangingPunct="0"/>
            <a:r>
              <a:rPr lang="fr-FR" sz="1200" dirty="0">
                <a:solidFill>
                  <a:srgbClr val="800000"/>
                </a:solidFill>
              </a:rPr>
              <a:t>	Ces modifications sont indiqués en commentaires des graphiques et cartes concernés. </a:t>
            </a:r>
          </a:p>
          <a:p>
            <a:pPr marL="447675" lvl="1" indent="-180975" hangingPunct="0"/>
            <a:r>
              <a:rPr lang="fr-FR" sz="1200" dirty="0">
                <a:solidFill>
                  <a:srgbClr val="800000"/>
                </a:solidFill>
              </a:rPr>
              <a:t>-	Et par ailleurs, les fichiers de l’INSEE font apparaitre une augmentation très importante du nombre d’entreprises et d’établissements du code NAF 7010Z Sièges sociaux, ce qui entraîne une augmentation très forte du nombre total d’entreprises et d’établissements. </a:t>
            </a:r>
            <a:endParaRPr lang="fr-FR" sz="1200" b="1" dirty="0">
              <a:solidFill>
                <a:srgbClr val="336699"/>
              </a:solidFill>
            </a:endParaRPr>
          </a:p>
          <a:p>
            <a:pPr marL="266700" lvl="2" indent="-180975" algn="just">
              <a:spcBef>
                <a:spcPts val="600"/>
              </a:spcBef>
              <a:buFont typeface="Arial" panose="020B0604020202020204" pitchFamily="34" charset="0"/>
              <a:buChar char="•"/>
              <a:defRPr/>
            </a:pPr>
            <a:r>
              <a:rPr lang="fr-FR" sz="1200" b="1" i="1" dirty="0">
                <a:solidFill>
                  <a:srgbClr val="336699"/>
                </a:solidFill>
              </a:rPr>
              <a:t>Enquête de Branche 2019. </a:t>
            </a:r>
            <a:r>
              <a:rPr lang="fr-FR" sz="1200" i="1" dirty="0">
                <a:solidFill>
                  <a:srgbClr val="336699"/>
                </a:solidFill>
              </a:rPr>
              <a:t>enquête auprès des adhérents à France Chimie,</a:t>
            </a:r>
          </a:p>
          <a:p>
            <a:pPr marL="266700" lvl="2" indent="-180975" algn="just">
              <a:buFont typeface="Arial" panose="020B0604020202020204" pitchFamily="34" charset="0"/>
              <a:buChar char="•"/>
              <a:defRPr/>
            </a:pPr>
            <a:r>
              <a:rPr lang="fr-FR" sz="1200" b="1" dirty="0">
                <a:solidFill>
                  <a:srgbClr val="336699"/>
                </a:solidFill>
              </a:rPr>
              <a:t>ACOSS</a:t>
            </a:r>
            <a:r>
              <a:rPr lang="fr-FR" sz="1200" dirty="0">
                <a:solidFill>
                  <a:srgbClr val="336699"/>
                </a:solidFill>
              </a:rPr>
              <a:t> : bien que basée sur le périmètre NAF ne correspondant pas exactement au périmètre social de la Branche, la source est conservée sur certains graphiques afin de permettre de mettre en évidence les évolutions plus anciennes dont on ne dispose pas avec la DADS. Cette source ne devrait plus être utilisée par la suite lorsque le recul sera suffisant pour présenter l’ensemble des indicateurs sur le même périmètre.</a:t>
            </a:r>
          </a:p>
          <a:p>
            <a:pPr marL="266700" lvl="2" indent="-180975" algn="just">
              <a:buFont typeface="Arial" panose="020B0604020202020204" pitchFamily="34" charset="0"/>
              <a:buChar char="•"/>
              <a:defRPr/>
            </a:pPr>
            <a:r>
              <a:rPr lang="fr-FR" sz="1200" dirty="0">
                <a:solidFill>
                  <a:srgbClr val="336699"/>
                </a:solidFill>
              </a:rPr>
              <a:t>Elle a toutefois l’intérêt d’être plus fraiche que la DADS. P</a:t>
            </a:r>
            <a:r>
              <a:rPr lang="fr-FR" altLang="fr-FR" sz="1200" dirty="0">
                <a:solidFill>
                  <a:srgbClr val="336699"/>
                </a:solidFill>
              </a:rPr>
              <a:t>our </a:t>
            </a:r>
            <a:r>
              <a:rPr lang="fr-FR" sz="1200" dirty="0">
                <a:solidFill>
                  <a:srgbClr val="336699"/>
                </a:solidFill>
              </a:rPr>
              <a:t>le nombre de salariés et d'établissements des deux dernières années</a:t>
            </a:r>
            <a:r>
              <a:rPr lang="fr-FR" altLang="fr-FR" sz="1200" dirty="0">
                <a:solidFill>
                  <a:srgbClr val="336699"/>
                </a:solidFill>
              </a:rPr>
              <a:t>, nous avons pondéré les données DADS en fonction des évolutions constatées entre 2017 et 2018 des données ACOSS, de manière à présenter des estimations les plus actualisées possibles. Sur ce même graphique, pour conserver une certaine visibilité sur les années antérieures, nous conserverons les 2 sources (2 courbes), jusqu’à obtenir une antériorité suffisante sur la DADS et pouvoir supprimer alors l’ancienne sources ACOSS. </a:t>
            </a:r>
          </a:p>
        </p:txBody>
      </p:sp>
      <p:sp>
        <p:nvSpPr>
          <p:cNvPr id="7" name="Espace réservé du pied de page 6"/>
          <p:cNvSpPr>
            <a:spLocks noGrp="1"/>
          </p:cNvSpPr>
          <p:nvPr>
            <p:ph type="ftr" sz="quarter" idx="11"/>
            <p:custDataLst>
              <p:tags r:id="rId3"/>
            </p:custDataLst>
          </p:nvPr>
        </p:nvSpPr>
        <p:spPr>
          <a:xfrm>
            <a:off x="3923928" y="6597352"/>
            <a:ext cx="1152128" cy="260648"/>
          </a:xfrm>
        </p:spPr>
        <p:txBody>
          <a:bodyPr/>
          <a:lstStyle/>
          <a:p>
            <a:pPr>
              <a:defRPr/>
            </a:pPr>
            <a:fld id="{D8647D96-E747-41D9-9813-CBA889D33D64}" type="slidenum">
              <a:rPr lang="fr-FR" smtClean="0">
                <a:solidFill>
                  <a:srgbClr val="336699"/>
                </a:solidFill>
              </a:rPr>
              <a:pPr>
                <a:defRPr/>
              </a:pPr>
              <a:t>4</a:t>
            </a:fld>
            <a:endParaRPr lang="fr-FR" dirty="0">
              <a:solidFill>
                <a:srgbClr val="336699"/>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10" cstate="print"/>
          <a:stretch>
            <a:fillRect/>
          </a:stretch>
        </p:blipFill>
        <p:spPr>
          <a:xfrm>
            <a:off x="251921" y="1210108"/>
            <a:ext cx="7681628" cy="4009190"/>
          </a:xfrm>
          <a:prstGeom prst="rect">
            <a:avLst/>
          </a:prstGeom>
        </p:spPr>
      </p:pic>
      <p:sp>
        <p:nvSpPr>
          <p:cNvPr id="93186" name="ZoneTexte 1"/>
          <p:cNvSpPr txBox="1">
            <a:spLocks noChangeArrowheads="1"/>
          </p:cNvSpPr>
          <p:nvPr>
            <p:custDataLst>
              <p:tags r:id="rId2"/>
            </p:custDataLst>
          </p:nvPr>
        </p:nvSpPr>
        <p:spPr bwMode="auto">
          <a:xfrm>
            <a:off x="696913" y="260350"/>
            <a:ext cx="741838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Répartition des séniors par tranche d’âge ;</a:t>
            </a:r>
            <a:r>
              <a:rPr lang="fr-FR" altLang="fr-FR" sz="1800" b="0" dirty="0">
                <a:solidFill>
                  <a:srgbClr val="FF0000"/>
                </a:solidFill>
              </a:rPr>
              <a:t> </a:t>
            </a:r>
            <a:r>
              <a:rPr lang="fr-FR" altLang="fr-FR" sz="1800" b="0" dirty="0">
                <a:solidFill>
                  <a:schemeClr val="bg1"/>
                </a:solidFill>
              </a:rPr>
              <a:t>comparaison avec l’industrie</a:t>
            </a:r>
          </a:p>
        </p:txBody>
      </p:sp>
      <p:sp>
        <p:nvSpPr>
          <p:cNvPr id="93187" name="ZoneTexte 26"/>
          <p:cNvSpPr txBox="1">
            <a:spLocks noChangeArrowheads="1"/>
          </p:cNvSpPr>
          <p:nvPr>
            <p:custDataLst>
              <p:tags r:id="rId3"/>
            </p:custDataLst>
          </p:nvPr>
        </p:nvSpPr>
        <p:spPr bwMode="auto">
          <a:xfrm>
            <a:off x="4427538" y="6535738"/>
            <a:ext cx="3834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fld id="{E0DA7122-31C4-425E-93AC-A343AA395FCA}" type="slidenum">
              <a:rPr lang="fr-FR" altLang="fr-FR" sz="1400" b="0" smtClean="0">
                <a:solidFill>
                  <a:srgbClr val="336699"/>
                </a:solidFill>
              </a:rPr>
              <a:pPr eaLnBrk="1" hangingPunct="1">
                <a:spcBef>
                  <a:spcPct val="0"/>
                </a:spcBef>
              </a:pPr>
              <a:t>40</a:t>
            </a:fld>
            <a:endParaRPr lang="fr-FR" altLang="fr-FR" sz="1400" b="0" dirty="0">
              <a:solidFill>
                <a:srgbClr val="336699"/>
              </a:solidFill>
            </a:endParaRPr>
          </a:p>
        </p:txBody>
      </p:sp>
      <p:sp>
        <p:nvSpPr>
          <p:cNvPr id="6" name="ZoneTexte 1"/>
          <p:cNvSpPr txBox="1">
            <a:spLocks noChangeArrowheads="1"/>
          </p:cNvSpPr>
          <p:nvPr>
            <p:custDataLst>
              <p:tags r:id="rId4"/>
            </p:custDataLst>
          </p:nvPr>
        </p:nvSpPr>
        <p:spPr bwMode="auto">
          <a:xfrm>
            <a:off x="170241" y="5698045"/>
            <a:ext cx="6840760" cy="830997"/>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200" b="0" dirty="0">
                <a:solidFill>
                  <a:schemeClr val="tx1"/>
                </a:solidFill>
                <a:latin typeface="Candara" panose="020E0502030303020204" pitchFamily="34" charset="0"/>
              </a:rPr>
              <a:t>La </a:t>
            </a:r>
            <a:r>
              <a:rPr lang="fr-FR" altLang="fr-FR" sz="1200" dirty="0">
                <a:solidFill>
                  <a:schemeClr val="tx1"/>
                </a:solidFill>
                <a:latin typeface="Candara" panose="020E0502030303020204" pitchFamily="34" charset="0"/>
              </a:rPr>
              <a:t>ventilation des séniors de la branche </a:t>
            </a:r>
            <a:r>
              <a:rPr lang="fr-FR" altLang="fr-FR" sz="1200" b="0" dirty="0">
                <a:solidFill>
                  <a:schemeClr val="tx1"/>
                </a:solidFill>
                <a:latin typeface="Candara" panose="020E0502030303020204" pitchFamily="34" charset="0"/>
              </a:rPr>
              <a:t>en fonction de leur âge a été marquée entre 2015 et 2016 par une légère baisse de la part des 60 ans et plus.  </a:t>
            </a:r>
            <a:r>
              <a:rPr lang="fr-FR" altLang="fr-FR" sz="1200" dirty="0">
                <a:solidFill>
                  <a:schemeClr val="tx1"/>
                </a:solidFill>
                <a:latin typeface="Candara" panose="020E0502030303020204" pitchFamily="34" charset="0"/>
              </a:rPr>
              <a:t>Les seniors de la branche de la Chimie restent « plus jeunes » que ceux de l’industrie en général </a:t>
            </a:r>
            <a:r>
              <a:rPr lang="fr-FR" altLang="fr-FR" sz="1200" b="0" dirty="0">
                <a:solidFill>
                  <a:schemeClr val="tx1"/>
                </a:solidFill>
                <a:latin typeface="Candara" panose="020E0502030303020204" pitchFamily="34" charset="0"/>
              </a:rPr>
              <a:t>(sur les données 2015, celles de 2016 n’étant pas encore disponibles)</a:t>
            </a:r>
          </a:p>
        </p:txBody>
      </p:sp>
      <p:sp>
        <p:nvSpPr>
          <p:cNvPr id="9" name="Rectangle 8"/>
          <p:cNvSpPr/>
          <p:nvPr>
            <p:custDataLst>
              <p:tags r:id="rId5"/>
            </p:custDataLst>
          </p:nvPr>
        </p:nvSpPr>
        <p:spPr>
          <a:xfrm>
            <a:off x="2600932" y="2447257"/>
            <a:ext cx="386644" cy="369332"/>
          </a:xfrm>
          <a:prstGeom prst="rect">
            <a:avLst/>
          </a:prstGeom>
        </p:spPr>
        <p:txBody>
          <a:bodyPr wrap="none">
            <a:spAutoFit/>
          </a:bodyPr>
          <a:lstStyle/>
          <a:p>
            <a:r>
              <a:rPr lang="fr-FR" altLang="fr-FR" dirty="0">
                <a:solidFill>
                  <a:schemeClr val="bg2"/>
                </a:solidFill>
                <a:latin typeface="Candara" panose="020E0502030303020204" pitchFamily="34" charset="0"/>
                <a:sym typeface="Wingdings" panose="05000000000000000000" pitchFamily="2" charset="2"/>
              </a:rPr>
              <a:t></a:t>
            </a:r>
            <a:endParaRPr lang="fr-FR" dirty="0"/>
          </a:p>
        </p:txBody>
      </p:sp>
      <p:pic>
        <p:nvPicPr>
          <p:cNvPr id="11" name="Image 10"/>
          <p:cNvPicPr>
            <a:picLocks noChangeAspect="1"/>
          </p:cNvPicPr>
          <p:nvPr>
            <p:custDataLst>
              <p:tags r:id="rId6"/>
            </p:custDataLst>
          </p:nvPr>
        </p:nvPicPr>
        <p:blipFill>
          <a:blip r:embed="rId11" cstate="print"/>
          <a:stretch>
            <a:fillRect/>
          </a:stretch>
        </p:blipFill>
        <p:spPr>
          <a:xfrm>
            <a:off x="2555776" y="1336333"/>
            <a:ext cx="431800" cy="432480"/>
          </a:xfrm>
          <a:prstGeom prst="rect">
            <a:avLst/>
          </a:prstGeom>
        </p:spPr>
      </p:pic>
      <p:pic>
        <p:nvPicPr>
          <p:cNvPr id="13" name="Image 12"/>
          <p:cNvPicPr>
            <a:picLocks noChangeAspect="1"/>
          </p:cNvPicPr>
          <p:nvPr>
            <p:custDataLst>
              <p:tags r:id="rId7"/>
            </p:custDataLst>
          </p:nvPr>
        </p:nvPicPr>
        <p:blipFill>
          <a:blip r:embed="rId12" cstate="print"/>
          <a:stretch>
            <a:fillRect/>
          </a:stretch>
        </p:blipFill>
        <p:spPr>
          <a:xfrm>
            <a:off x="244437" y="5331166"/>
            <a:ext cx="6124575" cy="266700"/>
          </a:xfrm>
          <a:prstGeom prst="rect">
            <a:avLst/>
          </a:prstGeom>
        </p:spPr>
      </p:pic>
      <p:pic>
        <p:nvPicPr>
          <p:cNvPr id="3" name="Image 2"/>
          <p:cNvPicPr>
            <a:picLocks noChangeAspect="1"/>
          </p:cNvPicPr>
          <p:nvPr>
            <p:custDataLst>
              <p:tags r:id="rId8"/>
            </p:custDataLst>
          </p:nvPr>
        </p:nvPicPr>
        <p:blipFill>
          <a:blip r:embed="rId13" cstate="print"/>
          <a:stretch>
            <a:fillRect/>
          </a:stretch>
        </p:blipFill>
        <p:spPr>
          <a:xfrm>
            <a:off x="7638355" y="5068178"/>
            <a:ext cx="1141809" cy="66507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ZoneTexte 1"/>
          <p:cNvSpPr txBox="1">
            <a:spLocks noChangeArrowheads="1"/>
          </p:cNvSpPr>
          <p:nvPr>
            <p:custDataLst>
              <p:tags r:id="rId1"/>
            </p:custDataLst>
          </p:nvPr>
        </p:nvSpPr>
        <p:spPr bwMode="auto">
          <a:xfrm>
            <a:off x="774700" y="200025"/>
            <a:ext cx="617378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Evolution de la répartition des séniors par tranche d’âge dans les industries chimiques </a:t>
            </a:r>
          </a:p>
        </p:txBody>
      </p:sp>
      <p:sp>
        <p:nvSpPr>
          <p:cNvPr id="94211" name="ZoneTexte 6"/>
          <p:cNvSpPr txBox="1">
            <a:spLocks noChangeArrowheads="1"/>
          </p:cNvSpPr>
          <p:nvPr>
            <p:custDataLst>
              <p:tags r:id="rId2"/>
            </p:custDataLst>
          </p:nvPr>
        </p:nvSpPr>
        <p:spPr bwMode="auto">
          <a:xfrm>
            <a:off x="4427538" y="6535738"/>
            <a:ext cx="3834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fld id="{90767BB9-31A3-4E22-8315-450D7C5C2255}" type="slidenum">
              <a:rPr lang="fr-FR" altLang="fr-FR" sz="1400" b="0" smtClean="0">
                <a:solidFill>
                  <a:srgbClr val="336699"/>
                </a:solidFill>
              </a:rPr>
              <a:pPr eaLnBrk="1" hangingPunct="1">
                <a:spcBef>
                  <a:spcPct val="0"/>
                </a:spcBef>
              </a:pPr>
              <a:t>41</a:t>
            </a:fld>
            <a:endParaRPr lang="fr-FR" altLang="fr-FR" sz="1400" b="0" dirty="0">
              <a:solidFill>
                <a:srgbClr val="336699"/>
              </a:solidFill>
            </a:endParaRPr>
          </a:p>
        </p:txBody>
      </p:sp>
      <p:sp>
        <p:nvSpPr>
          <p:cNvPr id="12" name="ZoneTexte 1"/>
          <p:cNvSpPr txBox="1">
            <a:spLocks noChangeArrowheads="1"/>
          </p:cNvSpPr>
          <p:nvPr>
            <p:custDataLst>
              <p:tags r:id="rId3"/>
            </p:custDataLst>
          </p:nvPr>
        </p:nvSpPr>
        <p:spPr bwMode="auto">
          <a:xfrm>
            <a:off x="195392" y="5719402"/>
            <a:ext cx="6553200" cy="461665"/>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a:defRPr/>
            </a:pPr>
            <a:r>
              <a:rPr lang="fr-FR" altLang="fr-FR" sz="1200" b="0" dirty="0">
                <a:solidFill>
                  <a:schemeClr val="tx1"/>
                </a:solidFill>
                <a:latin typeface="Candara" pitchFamily="34" charset="0"/>
              </a:rPr>
              <a:t>La part des séniors au sein des </a:t>
            </a:r>
            <a:r>
              <a:rPr lang="fr-FR" altLang="fr-FR" sz="1200" dirty="0">
                <a:solidFill>
                  <a:schemeClr val="tx1"/>
                </a:solidFill>
                <a:latin typeface="Candara" pitchFamily="34" charset="0"/>
              </a:rPr>
              <a:t>effectifs globaux </a:t>
            </a:r>
            <a:r>
              <a:rPr lang="fr-FR" altLang="fr-FR" sz="1200" b="0" dirty="0">
                <a:solidFill>
                  <a:schemeClr val="tx1"/>
                </a:solidFill>
                <a:latin typeface="Candara" pitchFamily="34" charset="0"/>
              </a:rPr>
              <a:t>de la branche augmente régulièrement depuis 2012,  mais on note en 2016, un très léger recul de la part des 60 ans et plus (-0,1 points).</a:t>
            </a:r>
          </a:p>
        </p:txBody>
      </p:sp>
      <p:pic>
        <p:nvPicPr>
          <p:cNvPr id="2" name="Image 1"/>
          <p:cNvPicPr>
            <a:picLocks noChangeAspect="1"/>
          </p:cNvPicPr>
          <p:nvPr>
            <p:custDataLst>
              <p:tags r:id="rId4"/>
            </p:custDataLst>
          </p:nvPr>
        </p:nvPicPr>
        <p:blipFill>
          <a:blip r:embed="rId8" cstate="print"/>
          <a:stretch>
            <a:fillRect/>
          </a:stretch>
        </p:blipFill>
        <p:spPr>
          <a:xfrm>
            <a:off x="30165" y="3022696"/>
            <a:ext cx="8276228" cy="2526702"/>
          </a:xfrm>
          <a:prstGeom prst="rect">
            <a:avLst/>
          </a:prstGeom>
        </p:spPr>
      </p:pic>
      <p:pic>
        <p:nvPicPr>
          <p:cNvPr id="4" name="Image 3"/>
          <p:cNvPicPr>
            <a:picLocks noChangeAspect="1"/>
          </p:cNvPicPr>
          <p:nvPr>
            <p:custDataLst>
              <p:tags r:id="rId5"/>
            </p:custDataLst>
          </p:nvPr>
        </p:nvPicPr>
        <p:blipFill>
          <a:blip r:embed="rId9" cstate="print"/>
          <a:stretch>
            <a:fillRect/>
          </a:stretch>
        </p:blipFill>
        <p:spPr>
          <a:xfrm>
            <a:off x="30165" y="1562397"/>
            <a:ext cx="8279276" cy="1441652"/>
          </a:xfrm>
          <a:prstGeom prst="rect">
            <a:avLst/>
          </a:prstGeom>
        </p:spPr>
      </p:pic>
      <p:pic>
        <p:nvPicPr>
          <p:cNvPr id="5" name="Image 4"/>
          <p:cNvPicPr>
            <a:picLocks noChangeAspect="1"/>
          </p:cNvPicPr>
          <p:nvPr>
            <p:custDataLst>
              <p:tags r:id="rId6"/>
            </p:custDataLst>
          </p:nvPr>
        </p:nvPicPr>
        <p:blipFill>
          <a:blip r:embed="rId10" cstate="print"/>
          <a:stretch>
            <a:fillRect/>
          </a:stretch>
        </p:blipFill>
        <p:spPr>
          <a:xfrm>
            <a:off x="7668344" y="5513982"/>
            <a:ext cx="1255511" cy="541419"/>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custDataLst>
              <p:tags r:id="rId1"/>
            </p:custDataLst>
          </p:nvPr>
        </p:nvPicPr>
        <p:blipFill>
          <a:blip r:embed="rId9" cstate="print"/>
          <a:stretch>
            <a:fillRect/>
          </a:stretch>
        </p:blipFill>
        <p:spPr>
          <a:xfrm>
            <a:off x="215826" y="1516116"/>
            <a:ext cx="8423424" cy="3630324"/>
          </a:xfrm>
          <a:prstGeom prst="rect">
            <a:avLst/>
          </a:prstGeom>
        </p:spPr>
      </p:pic>
      <p:sp>
        <p:nvSpPr>
          <p:cNvPr id="95234" name="ZoneTexte 1"/>
          <p:cNvSpPr txBox="1">
            <a:spLocks noChangeArrowheads="1"/>
          </p:cNvSpPr>
          <p:nvPr>
            <p:custDataLst>
              <p:tags r:id="rId2"/>
            </p:custDataLst>
          </p:nvPr>
        </p:nvSpPr>
        <p:spPr bwMode="auto">
          <a:xfrm>
            <a:off x="827088" y="365125"/>
            <a:ext cx="734536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Répartition des salariés séniors par genre</a:t>
            </a:r>
          </a:p>
        </p:txBody>
      </p:sp>
      <p:sp>
        <p:nvSpPr>
          <p:cNvPr id="95235" name="ZoneTexte 6"/>
          <p:cNvSpPr txBox="1">
            <a:spLocks noChangeArrowheads="1"/>
          </p:cNvSpPr>
          <p:nvPr>
            <p:custDataLst>
              <p:tags r:id="rId3"/>
            </p:custDataLst>
          </p:nvPr>
        </p:nvSpPr>
        <p:spPr bwMode="auto">
          <a:xfrm>
            <a:off x="4427538" y="6535738"/>
            <a:ext cx="3834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fld id="{B6E10D6F-E4D2-45B3-A63A-498187037964}" type="slidenum">
              <a:rPr lang="fr-FR" altLang="fr-FR" sz="1400" b="0" smtClean="0">
                <a:solidFill>
                  <a:srgbClr val="336699"/>
                </a:solidFill>
              </a:rPr>
              <a:pPr eaLnBrk="1" hangingPunct="1">
                <a:spcBef>
                  <a:spcPct val="0"/>
                </a:spcBef>
              </a:pPr>
              <a:t>42</a:t>
            </a:fld>
            <a:endParaRPr lang="fr-FR" altLang="fr-FR" sz="1400" b="0" dirty="0">
              <a:solidFill>
                <a:srgbClr val="336699"/>
              </a:solidFill>
            </a:endParaRPr>
          </a:p>
        </p:txBody>
      </p:sp>
      <p:sp>
        <p:nvSpPr>
          <p:cNvPr id="6" name="ZoneTexte 1"/>
          <p:cNvSpPr txBox="1">
            <a:spLocks noChangeArrowheads="1"/>
          </p:cNvSpPr>
          <p:nvPr>
            <p:custDataLst>
              <p:tags r:id="rId4"/>
            </p:custDataLst>
          </p:nvPr>
        </p:nvSpPr>
        <p:spPr bwMode="auto">
          <a:xfrm>
            <a:off x="309024" y="5795962"/>
            <a:ext cx="7489825" cy="646331"/>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a:defRPr/>
            </a:pPr>
            <a:r>
              <a:rPr lang="fr-FR" altLang="fr-FR" sz="1200" b="0" dirty="0">
                <a:solidFill>
                  <a:schemeClr val="tx1"/>
                </a:solidFill>
                <a:latin typeface="Candara" pitchFamily="34" charset="0"/>
              </a:rPr>
              <a:t>La proportion d’hommes parmi les salariés de plus de 50 ans reste bien supérieure à celle de l’ensemble des effectifs, mais on note augmentation régulière </a:t>
            </a:r>
            <a:r>
              <a:rPr lang="fr-FR" altLang="fr-FR" sz="1200" dirty="0">
                <a:solidFill>
                  <a:schemeClr val="tx1"/>
                </a:solidFill>
                <a:latin typeface="Candara" pitchFamily="34" charset="0"/>
              </a:rPr>
              <a:t>de la part des femmes parmi les seniors au fil du temps</a:t>
            </a:r>
            <a:r>
              <a:rPr lang="fr-FR" altLang="fr-FR" sz="1200" b="0" dirty="0">
                <a:solidFill>
                  <a:schemeClr val="tx1"/>
                </a:solidFill>
                <a:latin typeface="Candara" pitchFamily="34" charset="0"/>
              </a:rPr>
              <a:t> : 32,7% en 2013, 32,9% en 2014, 33,1% en 2015 et 33,6% en 2016,</a:t>
            </a:r>
          </a:p>
        </p:txBody>
      </p:sp>
      <p:sp>
        <p:nvSpPr>
          <p:cNvPr id="9" name="Rectangle 8"/>
          <p:cNvSpPr/>
          <p:nvPr>
            <p:custDataLst>
              <p:tags r:id="rId5"/>
            </p:custDataLst>
          </p:nvPr>
        </p:nvSpPr>
        <p:spPr>
          <a:xfrm>
            <a:off x="7455287" y="1844824"/>
            <a:ext cx="386644" cy="369332"/>
          </a:xfrm>
          <a:prstGeom prst="rect">
            <a:avLst/>
          </a:prstGeom>
        </p:spPr>
        <p:txBody>
          <a:bodyPr wrap="none">
            <a:spAutoFit/>
          </a:bodyPr>
          <a:lstStyle/>
          <a:p>
            <a:r>
              <a:rPr lang="fr-FR" altLang="fr-FR" dirty="0">
                <a:solidFill>
                  <a:schemeClr val="bg2"/>
                </a:solidFill>
                <a:latin typeface="Candara" panose="020E0502030303020204" pitchFamily="34" charset="0"/>
                <a:sym typeface="Wingdings" panose="05000000000000000000" pitchFamily="2" charset="2"/>
              </a:rPr>
              <a:t></a:t>
            </a:r>
            <a:endParaRPr lang="fr-FR" dirty="0"/>
          </a:p>
        </p:txBody>
      </p:sp>
      <p:pic>
        <p:nvPicPr>
          <p:cNvPr id="8" name="Image 7"/>
          <p:cNvPicPr>
            <a:picLocks noChangeAspect="1"/>
          </p:cNvPicPr>
          <p:nvPr>
            <p:custDataLst>
              <p:tags r:id="rId6"/>
            </p:custDataLst>
          </p:nvPr>
        </p:nvPicPr>
        <p:blipFill>
          <a:blip r:embed="rId10" cstate="print"/>
          <a:stretch>
            <a:fillRect/>
          </a:stretch>
        </p:blipFill>
        <p:spPr>
          <a:xfrm>
            <a:off x="309024" y="5421394"/>
            <a:ext cx="6124575" cy="266700"/>
          </a:xfrm>
          <a:prstGeom prst="rect">
            <a:avLst/>
          </a:prstGeom>
        </p:spPr>
      </p:pic>
      <p:sp>
        <p:nvSpPr>
          <p:cNvPr id="12" name="Rectangle 11"/>
          <p:cNvSpPr/>
          <p:nvPr>
            <p:custDataLst>
              <p:tags r:id="rId7"/>
            </p:custDataLst>
          </p:nvPr>
        </p:nvSpPr>
        <p:spPr>
          <a:xfrm>
            <a:off x="7311274" y="3296659"/>
            <a:ext cx="386644" cy="369332"/>
          </a:xfrm>
          <a:prstGeom prst="rect">
            <a:avLst/>
          </a:prstGeom>
        </p:spPr>
        <p:txBody>
          <a:bodyPr wrap="none">
            <a:spAutoFit/>
          </a:bodyPr>
          <a:lstStyle/>
          <a:p>
            <a:r>
              <a:rPr lang="fr-FR" altLang="fr-FR" dirty="0">
                <a:solidFill>
                  <a:schemeClr val="bg2"/>
                </a:solidFill>
                <a:latin typeface="Candara" panose="020E0502030303020204" pitchFamily="34" charset="0"/>
                <a:sym typeface="Wingdings" panose="05000000000000000000" pitchFamily="2" charset="2"/>
              </a:rPr>
              <a:t></a:t>
            </a:r>
            <a:endParaRPr lang="fr-F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custDataLst>
              <p:tags r:id="rId1"/>
            </p:custDataLst>
          </p:nvPr>
        </p:nvPicPr>
        <p:blipFill>
          <a:blip r:embed="rId11" cstate="print"/>
          <a:stretch>
            <a:fillRect/>
          </a:stretch>
        </p:blipFill>
        <p:spPr>
          <a:xfrm>
            <a:off x="-21449" y="1409582"/>
            <a:ext cx="8897973" cy="3962258"/>
          </a:xfrm>
          <a:prstGeom prst="rect">
            <a:avLst/>
          </a:prstGeom>
        </p:spPr>
      </p:pic>
      <p:sp>
        <p:nvSpPr>
          <p:cNvPr id="96258" name="ZoneTexte 2"/>
          <p:cNvSpPr txBox="1">
            <a:spLocks noChangeArrowheads="1"/>
          </p:cNvSpPr>
          <p:nvPr>
            <p:custDataLst>
              <p:tags r:id="rId2"/>
            </p:custDataLst>
          </p:nvPr>
        </p:nvSpPr>
        <p:spPr bwMode="auto">
          <a:xfrm>
            <a:off x="827088" y="260350"/>
            <a:ext cx="684053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Répartition des séniors selon leurs catégories socio-professionnelles </a:t>
            </a:r>
          </a:p>
        </p:txBody>
      </p:sp>
      <p:sp>
        <p:nvSpPr>
          <p:cNvPr id="96259" name="ZoneTexte 7"/>
          <p:cNvSpPr txBox="1">
            <a:spLocks noChangeArrowheads="1"/>
          </p:cNvSpPr>
          <p:nvPr>
            <p:custDataLst>
              <p:tags r:id="rId3"/>
            </p:custDataLst>
          </p:nvPr>
        </p:nvSpPr>
        <p:spPr bwMode="auto">
          <a:xfrm>
            <a:off x="4427538" y="6535738"/>
            <a:ext cx="3834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fld id="{E639DD9B-513C-4762-89C0-4F3FF04D7EE8}" type="slidenum">
              <a:rPr lang="fr-FR" altLang="fr-FR" sz="1400" b="0" smtClean="0">
                <a:solidFill>
                  <a:srgbClr val="336699"/>
                </a:solidFill>
              </a:rPr>
              <a:pPr eaLnBrk="1" hangingPunct="1">
                <a:spcBef>
                  <a:spcPct val="0"/>
                </a:spcBef>
              </a:pPr>
              <a:t>43</a:t>
            </a:fld>
            <a:endParaRPr lang="fr-FR" altLang="fr-FR" sz="1400" b="0" dirty="0">
              <a:solidFill>
                <a:srgbClr val="336699"/>
              </a:solidFill>
            </a:endParaRPr>
          </a:p>
        </p:txBody>
      </p:sp>
      <p:sp>
        <p:nvSpPr>
          <p:cNvPr id="7" name="ZoneTexte 1"/>
          <p:cNvSpPr txBox="1">
            <a:spLocks noChangeArrowheads="1"/>
          </p:cNvSpPr>
          <p:nvPr>
            <p:custDataLst>
              <p:tags r:id="rId4"/>
            </p:custDataLst>
          </p:nvPr>
        </p:nvSpPr>
        <p:spPr bwMode="auto">
          <a:xfrm>
            <a:off x="179512" y="5889407"/>
            <a:ext cx="6553200" cy="646331"/>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200" b="0" dirty="0">
                <a:solidFill>
                  <a:schemeClr val="tx1"/>
                </a:solidFill>
                <a:latin typeface="Candara" panose="020E0502030303020204" pitchFamily="34" charset="0"/>
              </a:rPr>
              <a:t>La part des cadres parmi les seniors a augmenté mais reste en deçà de la part des cadres dans l’ensemble de la branche. Les techniciens et agents de maitrise sont surreprésentés parmi les seniors, comparé à l’ensemble des effectifs tout âges confondus. </a:t>
            </a:r>
          </a:p>
        </p:txBody>
      </p:sp>
      <p:pic>
        <p:nvPicPr>
          <p:cNvPr id="8" name="Image 7"/>
          <p:cNvPicPr>
            <a:picLocks noChangeAspect="1"/>
          </p:cNvPicPr>
          <p:nvPr>
            <p:custDataLst>
              <p:tags r:id="rId5"/>
            </p:custDataLst>
          </p:nvPr>
        </p:nvPicPr>
        <p:blipFill>
          <a:blip r:embed="rId12" cstate="print"/>
          <a:stretch>
            <a:fillRect/>
          </a:stretch>
        </p:blipFill>
        <p:spPr>
          <a:xfrm rot="19746483">
            <a:off x="622000" y="2027766"/>
            <a:ext cx="489830" cy="447566"/>
          </a:xfrm>
          <a:prstGeom prst="rect">
            <a:avLst/>
          </a:prstGeom>
        </p:spPr>
      </p:pic>
      <p:pic>
        <p:nvPicPr>
          <p:cNvPr id="9" name="Image 8"/>
          <p:cNvPicPr>
            <a:picLocks noChangeAspect="1"/>
          </p:cNvPicPr>
          <p:nvPr>
            <p:custDataLst>
              <p:tags r:id="rId6"/>
            </p:custDataLst>
          </p:nvPr>
        </p:nvPicPr>
        <p:blipFill>
          <a:blip r:embed="rId12" cstate="print"/>
          <a:stretch>
            <a:fillRect/>
          </a:stretch>
        </p:blipFill>
        <p:spPr>
          <a:xfrm rot="1551458">
            <a:off x="677086" y="3410187"/>
            <a:ext cx="300003" cy="274118"/>
          </a:xfrm>
          <a:prstGeom prst="rect">
            <a:avLst/>
          </a:prstGeom>
        </p:spPr>
      </p:pic>
      <p:pic>
        <p:nvPicPr>
          <p:cNvPr id="10" name="Image 9"/>
          <p:cNvPicPr>
            <a:picLocks noChangeAspect="1"/>
          </p:cNvPicPr>
          <p:nvPr>
            <p:custDataLst>
              <p:tags r:id="rId7"/>
            </p:custDataLst>
          </p:nvPr>
        </p:nvPicPr>
        <p:blipFill>
          <a:blip r:embed="rId12" cstate="print"/>
          <a:stretch>
            <a:fillRect/>
          </a:stretch>
        </p:blipFill>
        <p:spPr>
          <a:xfrm rot="2013062">
            <a:off x="559205" y="4365858"/>
            <a:ext cx="434892" cy="397368"/>
          </a:xfrm>
          <a:prstGeom prst="rect">
            <a:avLst/>
          </a:prstGeom>
        </p:spPr>
      </p:pic>
      <p:pic>
        <p:nvPicPr>
          <p:cNvPr id="12" name="Image 11"/>
          <p:cNvPicPr>
            <a:picLocks noChangeAspect="1"/>
          </p:cNvPicPr>
          <p:nvPr>
            <p:custDataLst>
              <p:tags r:id="rId8"/>
            </p:custDataLst>
          </p:nvPr>
        </p:nvPicPr>
        <p:blipFill>
          <a:blip r:embed="rId13" cstate="print"/>
          <a:stretch>
            <a:fillRect/>
          </a:stretch>
        </p:blipFill>
        <p:spPr>
          <a:xfrm>
            <a:off x="129073" y="5447263"/>
            <a:ext cx="6124575" cy="266700"/>
          </a:xfrm>
          <a:prstGeom prst="rect">
            <a:avLst/>
          </a:prstGeom>
        </p:spPr>
      </p:pic>
      <p:pic>
        <p:nvPicPr>
          <p:cNvPr id="2" name="Image 1"/>
          <p:cNvPicPr>
            <a:picLocks noChangeAspect="1"/>
          </p:cNvPicPr>
          <p:nvPr>
            <p:custDataLst>
              <p:tags r:id="rId9"/>
            </p:custDataLst>
          </p:nvPr>
        </p:nvPicPr>
        <p:blipFill>
          <a:blip r:embed="rId14" cstate="print"/>
          <a:stretch>
            <a:fillRect/>
          </a:stretch>
        </p:blipFill>
        <p:spPr>
          <a:xfrm>
            <a:off x="7524328" y="5384436"/>
            <a:ext cx="1380232" cy="65905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ZoneTexte 16"/>
          <p:cNvSpPr txBox="1">
            <a:spLocks noChangeArrowheads="1"/>
          </p:cNvSpPr>
          <p:nvPr>
            <p:custDataLst>
              <p:tags r:id="rId1"/>
            </p:custDataLst>
          </p:nvPr>
        </p:nvSpPr>
        <p:spPr bwMode="auto">
          <a:xfrm>
            <a:off x="652222" y="410000"/>
            <a:ext cx="64087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Répartition des séniors selon leur temps de travail</a:t>
            </a:r>
          </a:p>
        </p:txBody>
      </p:sp>
      <p:sp>
        <p:nvSpPr>
          <p:cNvPr id="97283" name="ZoneTexte 7"/>
          <p:cNvSpPr txBox="1">
            <a:spLocks noChangeArrowheads="1"/>
          </p:cNvSpPr>
          <p:nvPr>
            <p:custDataLst>
              <p:tags r:id="rId2"/>
            </p:custDataLst>
          </p:nvPr>
        </p:nvSpPr>
        <p:spPr bwMode="auto">
          <a:xfrm>
            <a:off x="4427538" y="6535738"/>
            <a:ext cx="3834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fld id="{802C4109-C853-49EB-9FA2-F0C4ADD9155B}" type="slidenum">
              <a:rPr lang="fr-FR" altLang="fr-FR" sz="1400" b="0" smtClean="0">
                <a:solidFill>
                  <a:srgbClr val="336699"/>
                </a:solidFill>
              </a:rPr>
              <a:t>44</a:t>
            </a:fld>
            <a:endParaRPr lang="fr-FR" altLang="fr-FR" sz="1400" b="0" dirty="0">
              <a:solidFill>
                <a:srgbClr val="336699"/>
              </a:solidFill>
            </a:endParaRPr>
          </a:p>
        </p:txBody>
      </p:sp>
      <p:sp>
        <p:nvSpPr>
          <p:cNvPr id="14" name="ZoneTexte 1"/>
          <p:cNvSpPr txBox="1">
            <a:spLocks noChangeArrowheads="1"/>
          </p:cNvSpPr>
          <p:nvPr>
            <p:custDataLst>
              <p:tags r:id="rId3"/>
            </p:custDataLst>
          </p:nvPr>
        </p:nvSpPr>
        <p:spPr bwMode="auto">
          <a:xfrm>
            <a:off x="47976" y="5534848"/>
            <a:ext cx="7488238" cy="646331"/>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defRPr/>
            </a:pPr>
            <a:r>
              <a:rPr lang="fr-FR" altLang="fr-FR" sz="1200" b="0" dirty="0">
                <a:solidFill>
                  <a:schemeClr val="tx1"/>
                </a:solidFill>
                <a:latin typeface="Candara" panose="020E0502030303020204" pitchFamily="34" charset="0"/>
              </a:rPr>
              <a:t>Malgré la rupture méthodologique de l’INSEE dans le comptage du temps complet et du temps partiel qui empêche les comparaisons entre 2015 et 2016, la tendance demeure : la part des temps complets est toujours plus importante parmi les seniors que pour l’ensemble des salariés de la branche tous âges confondus. </a:t>
            </a:r>
            <a:endParaRPr lang="fr-FR" altLang="fr-FR" sz="1200" dirty="0">
              <a:solidFill>
                <a:schemeClr val="tx1"/>
              </a:solidFill>
              <a:latin typeface="Candara" panose="020E0502030303020204" pitchFamily="34" charset="0"/>
            </a:endParaRPr>
          </a:p>
        </p:txBody>
      </p:sp>
      <p:pic>
        <p:nvPicPr>
          <p:cNvPr id="4" name="Image 3"/>
          <p:cNvPicPr>
            <a:picLocks noChangeAspect="1"/>
          </p:cNvPicPr>
          <p:nvPr>
            <p:custDataLst>
              <p:tags r:id="rId4"/>
            </p:custDataLst>
          </p:nvPr>
        </p:nvPicPr>
        <p:blipFill>
          <a:blip r:embed="rId10" cstate="print"/>
          <a:stretch>
            <a:fillRect/>
          </a:stretch>
        </p:blipFill>
        <p:spPr>
          <a:xfrm>
            <a:off x="7743067" y="5184466"/>
            <a:ext cx="1261704" cy="809552"/>
          </a:xfrm>
          <a:prstGeom prst="rect">
            <a:avLst/>
          </a:prstGeom>
        </p:spPr>
      </p:pic>
      <p:pic>
        <p:nvPicPr>
          <p:cNvPr id="5" name="Image 4"/>
          <p:cNvPicPr>
            <a:picLocks noChangeAspect="1"/>
          </p:cNvPicPr>
          <p:nvPr>
            <p:custDataLst>
              <p:tags r:id="rId5"/>
            </p:custDataLst>
          </p:nvPr>
        </p:nvPicPr>
        <p:blipFill>
          <a:blip r:embed="rId11" cstate="print"/>
          <a:stretch>
            <a:fillRect/>
          </a:stretch>
        </p:blipFill>
        <p:spPr>
          <a:xfrm>
            <a:off x="73542" y="3696499"/>
            <a:ext cx="7566097" cy="1779968"/>
          </a:xfrm>
          <a:prstGeom prst="rect">
            <a:avLst/>
          </a:prstGeom>
        </p:spPr>
      </p:pic>
      <p:pic>
        <p:nvPicPr>
          <p:cNvPr id="6" name="Image 5"/>
          <p:cNvPicPr>
            <a:picLocks noChangeAspect="1"/>
          </p:cNvPicPr>
          <p:nvPr>
            <p:custDataLst>
              <p:tags r:id="rId6"/>
            </p:custDataLst>
          </p:nvPr>
        </p:nvPicPr>
        <p:blipFill>
          <a:blip r:embed="rId12" cstate="print"/>
          <a:stretch>
            <a:fillRect/>
          </a:stretch>
        </p:blipFill>
        <p:spPr>
          <a:xfrm>
            <a:off x="123390" y="1405017"/>
            <a:ext cx="8757776" cy="2218865"/>
          </a:xfrm>
          <a:prstGeom prst="rect">
            <a:avLst/>
          </a:prstGeom>
        </p:spPr>
      </p:pic>
      <p:sp>
        <p:nvSpPr>
          <p:cNvPr id="10" name="ZoneTexte 9"/>
          <p:cNvSpPr txBox="1"/>
          <p:nvPr>
            <p:custDataLst>
              <p:tags r:id="rId7"/>
            </p:custDataLst>
          </p:nvPr>
        </p:nvSpPr>
        <p:spPr>
          <a:xfrm>
            <a:off x="7021317" y="1427564"/>
            <a:ext cx="2122683" cy="430887"/>
          </a:xfrm>
          <a:prstGeom prst="rect">
            <a:avLst/>
          </a:prstGeom>
          <a:noFill/>
        </p:spPr>
        <p:txBody>
          <a:bodyPr wrap="square" rtlCol="0">
            <a:spAutoFit/>
          </a:bodyPr>
          <a:lstStyle/>
          <a:p>
            <a:pPr algn="ctr"/>
            <a:r>
              <a:rPr lang="fr-FR" sz="1050" dirty="0">
                <a:solidFill>
                  <a:srgbClr val="C00000"/>
                </a:solidFill>
              </a:rPr>
              <a:t>Rupture méthodologique de l’INSEE en 2016</a:t>
            </a:r>
          </a:p>
        </p:txBody>
      </p:sp>
      <p:cxnSp>
        <p:nvCxnSpPr>
          <p:cNvPr id="8" name="Connecteur droit 7"/>
          <p:cNvCxnSpPr/>
          <p:nvPr>
            <p:custDataLst>
              <p:tags r:id="rId8"/>
            </p:custDataLst>
          </p:nvPr>
        </p:nvCxnSpPr>
        <p:spPr>
          <a:xfrm>
            <a:off x="0" y="1916832"/>
            <a:ext cx="8458898"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0"/>
          <p:cNvSpPr txBox="1">
            <a:spLocks noChangeArrowheads="1"/>
          </p:cNvSpPr>
          <p:nvPr>
            <p:custDataLst>
              <p:tags r:id="rId1"/>
            </p:custDataLst>
          </p:nvPr>
        </p:nvSpPr>
        <p:spPr bwMode="auto">
          <a:xfrm>
            <a:off x="2700338" y="2636838"/>
            <a:ext cx="6227762" cy="55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3000" b="0" dirty="0">
                <a:solidFill>
                  <a:schemeClr val="bg1"/>
                </a:solidFill>
              </a:rPr>
              <a:t>Annexes</a:t>
            </a:r>
          </a:p>
        </p:txBody>
      </p:sp>
    </p:spTree>
    <p:extLst>
      <p:ext uri="{BB962C8B-B14F-4D97-AF65-F5344CB8AC3E}">
        <p14:creationId xmlns="" xmlns:p14="http://schemas.microsoft.com/office/powerpoint/2010/main" val="29823549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6"/>
          <p:cNvSpPr txBox="1">
            <a:spLocks noChangeArrowheads="1"/>
          </p:cNvSpPr>
          <p:nvPr>
            <p:custDataLst>
              <p:tags r:id="rId1"/>
            </p:custDataLst>
          </p:nvPr>
        </p:nvSpPr>
        <p:spPr bwMode="auto">
          <a:xfrm>
            <a:off x="652222" y="410000"/>
            <a:ext cx="64087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Annexe – Nomenclature OPIC des secteurs d’activités</a:t>
            </a:r>
          </a:p>
        </p:txBody>
      </p:sp>
      <p:pic>
        <p:nvPicPr>
          <p:cNvPr id="6" name="Image 5"/>
          <p:cNvPicPr>
            <a:picLocks noChangeAspect="1"/>
          </p:cNvPicPr>
          <p:nvPr>
            <p:custDataLst>
              <p:tags r:id="rId2"/>
            </p:custDataLst>
          </p:nvPr>
        </p:nvPicPr>
        <p:blipFill>
          <a:blip r:embed="rId4" cstate="print"/>
          <a:stretch>
            <a:fillRect/>
          </a:stretch>
        </p:blipFill>
        <p:spPr>
          <a:xfrm>
            <a:off x="1116" y="1772816"/>
            <a:ext cx="9144000" cy="3782582"/>
          </a:xfrm>
          <a:prstGeom prst="rect">
            <a:avLst/>
          </a:prstGeom>
        </p:spPr>
      </p:pic>
    </p:spTree>
    <p:extLst>
      <p:ext uri="{BB962C8B-B14F-4D97-AF65-F5344CB8AC3E}">
        <p14:creationId xmlns="" xmlns:p14="http://schemas.microsoft.com/office/powerpoint/2010/main" val="42864498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6"/>
          <p:cNvSpPr txBox="1">
            <a:spLocks noChangeArrowheads="1"/>
          </p:cNvSpPr>
          <p:nvPr>
            <p:custDataLst>
              <p:tags r:id="rId1"/>
            </p:custDataLst>
          </p:nvPr>
        </p:nvSpPr>
        <p:spPr bwMode="auto">
          <a:xfrm>
            <a:off x="652222" y="410000"/>
            <a:ext cx="64087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Annexe – Nomenclature OPIC des secteurs d’activités (suite)</a:t>
            </a:r>
          </a:p>
        </p:txBody>
      </p:sp>
      <p:pic>
        <p:nvPicPr>
          <p:cNvPr id="4" name="Image 3"/>
          <p:cNvPicPr>
            <a:picLocks noChangeAspect="1"/>
          </p:cNvPicPr>
          <p:nvPr>
            <p:custDataLst>
              <p:tags r:id="rId2"/>
            </p:custDataLst>
          </p:nvPr>
        </p:nvPicPr>
        <p:blipFill>
          <a:blip r:embed="rId4" cstate="print"/>
          <a:stretch>
            <a:fillRect/>
          </a:stretch>
        </p:blipFill>
        <p:spPr>
          <a:xfrm>
            <a:off x="395536" y="779332"/>
            <a:ext cx="7665767" cy="6078668"/>
          </a:xfrm>
          <a:prstGeom prst="rect">
            <a:avLst/>
          </a:prstGeom>
        </p:spPr>
      </p:pic>
    </p:spTree>
    <p:extLst>
      <p:ext uri="{BB962C8B-B14F-4D97-AF65-F5344CB8AC3E}">
        <p14:creationId xmlns="" xmlns:p14="http://schemas.microsoft.com/office/powerpoint/2010/main" val="12134125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6"/>
          <p:cNvSpPr txBox="1">
            <a:spLocks noChangeArrowheads="1"/>
          </p:cNvSpPr>
          <p:nvPr>
            <p:custDataLst>
              <p:tags r:id="rId1"/>
            </p:custDataLst>
          </p:nvPr>
        </p:nvSpPr>
        <p:spPr bwMode="auto">
          <a:xfrm>
            <a:off x="611560" y="404664"/>
            <a:ext cx="64087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Annexe – Nomenclature OPIC des métiers</a:t>
            </a:r>
          </a:p>
        </p:txBody>
      </p:sp>
      <p:pic>
        <p:nvPicPr>
          <p:cNvPr id="8" name="Image 7"/>
          <p:cNvPicPr>
            <a:picLocks noChangeAspect="1"/>
          </p:cNvPicPr>
          <p:nvPr>
            <p:custDataLst>
              <p:tags r:id="rId2"/>
            </p:custDataLst>
          </p:nvPr>
        </p:nvPicPr>
        <p:blipFill>
          <a:blip r:embed="rId4" cstate="print"/>
          <a:stretch>
            <a:fillRect/>
          </a:stretch>
        </p:blipFill>
        <p:spPr>
          <a:xfrm>
            <a:off x="0" y="1772816"/>
            <a:ext cx="9144000" cy="4060325"/>
          </a:xfrm>
          <a:prstGeom prst="rect">
            <a:avLst/>
          </a:prstGeom>
        </p:spPr>
      </p:pic>
    </p:spTree>
    <p:extLst>
      <p:ext uri="{BB962C8B-B14F-4D97-AF65-F5344CB8AC3E}">
        <p14:creationId xmlns="" xmlns:p14="http://schemas.microsoft.com/office/powerpoint/2010/main" val="1723918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6"/>
          <p:cNvSpPr txBox="1">
            <a:spLocks noChangeArrowheads="1"/>
          </p:cNvSpPr>
          <p:nvPr>
            <p:custDataLst>
              <p:tags r:id="rId1"/>
            </p:custDataLst>
          </p:nvPr>
        </p:nvSpPr>
        <p:spPr bwMode="auto">
          <a:xfrm>
            <a:off x="611560" y="404664"/>
            <a:ext cx="64087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Annexe – Nomenclature OPIC des métiers</a:t>
            </a:r>
          </a:p>
        </p:txBody>
      </p:sp>
      <p:pic>
        <p:nvPicPr>
          <p:cNvPr id="2" name="Image 1"/>
          <p:cNvPicPr>
            <a:picLocks noChangeAspect="1"/>
          </p:cNvPicPr>
          <p:nvPr>
            <p:custDataLst>
              <p:tags r:id="rId2"/>
            </p:custDataLst>
          </p:nvPr>
        </p:nvPicPr>
        <p:blipFill>
          <a:blip r:embed="rId4" cstate="print"/>
          <a:stretch>
            <a:fillRect/>
          </a:stretch>
        </p:blipFill>
        <p:spPr>
          <a:xfrm>
            <a:off x="0" y="980728"/>
            <a:ext cx="9144000" cy="5722741"/>
          </a:xfrm>
          <a:prstGeom prst="rect">
            <a:avLst/>
          </a:prstGeom>
        </p:spPr>
      </p:pic>
    </p:spTree>
    <p:extLst>
      <p:ext uri="{BB962C8B-B14F-4D97-AF65-F5344CB8AC3E}">
        <p14:creationId xmlns="" xmlns:p14="http://schemas.microsoft.com/office/powerpoint/2010/main" val="1742790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oneTexte 1"/>
          <p:cNvSpPr txBox="1">
            <a:spLocks noChangeArrowheads="1"/>
          </p:cNvSpPr>
          <p:nvPr>
            <p:custDataLst>
              <p:tags r:id="rId1"/>
            </p:custDataLst>
          </p:nvPr>
        </p:nvSpPr>
        <p:spPr bwMode="auto">
          <a:xfrm>
            <a:off x="755650" y="333375"/>
            <a:ext cx="388778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dirty="0">
                <a:solidFill>
                  <a:schemeClr val="bg1"/>
                </a:solidFill>
              </a:rPr>
              <a:t>SYNTHESE DE L’ETUDE</a:t>
            </a:r>
          </a:p>
        </p:txBody>
      </p:sp>
      <p:sp>
        <p:nvSpPr>
          <p:cNvPr id="6" name="Rectangle 1"/>
          <p:cNvSpPr>
            <a:spLocks noChangeArrowheads="1"/>
          </p:cNvSpPr>
          <p:nvPr>
            <p:custDataLst>
              <p:tags r:id="rId2"/>
            </p:custDataLst>
          </p:nvPr>
        </p:nvSpPr>
        <p:spPr bwMode="auto">
          <a:xfrm>
            <a:off x="144908" y="1484784"/>
            <a:ext cx="8891588" cy="5691302"/>
          </a:xfrm>
          <a:prstGeom prst="rect">
            <a:avLst/>
          </a:prstGeom>
          <a:noFill/>
          <a:ln>
            <a:noFill/>
          </a:ln>
        </p:spPr>
        <p:txBody>
          <a:bodyPr wrap="squar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pPr>
            <a:r>
              <a:rPr lang="fr-FR" altLang="fr-FR" sz="1400" i="1" dirty="0">
                <a:solidFill>
                  <a:srgbClr val="FFC000"/>
                </a:solidFill>
                <a:latin typeface="Candara" pitchFamily="34" charset="0"/>
              </a:rPr>
              <a:t>LES CARACTERISTIQUES DE L’EMPLOI DES SALARIES DES INDUSTRIES CHIMIQUES</a:t>
            </a:r>
          </a:p>
          <a:p>
            <a:pPr algn="just" eaLnBrk="1" hangingPunct="1">
              <a:spcBef>
                <a:spcPct val="0"/>
              </a:spcBef>
            </a:pPr>
            <a:endParaRPr lang="fr-FR" altLang="fr-FR" sz="1100" b="0" dirty="0">
              <a:solidFill>
                <a:srgbClr val="FF3399"/>
              </a:solidFill>
              <a:latin typeface="Candara" pitchFamily="34" charset="0"/>
            </a:endParaRPr>
          </a:p>
          <a:p>
            <a:pPr algn="just" eaLnBrk="1" hangingPunct="1">
              <a:lnSpc>
                <a:spcPts val="1700"/>
              </a:lnSpc>
              <a:spcBef>
                <a:spcPts val="600"/>
              </a:spcBef>
              <a:spcAft>
                <a:spcPts val="600"/>
              </a:spcAft>
            </a:pPr>
            <a:r>
              <a:rPr lang="fr-FR" altLang="fr-FR" sz="1300" b="0" dirty="0">
                <a:solidFill>
                  <a:schemeClr val="tx1"/>
                </a:solidFill>
                <a:latin typeface="Candara" pitchFamily="34" charset="0"/>
              </a:rPr>
              <a:t>Les </a:t>
            </a:r>
            <a:r>
              <a:rPr lang="fr-FR" altLang="fr-FR" sz="1300" dirty="0">
                <a:solidFill>
                  <a:srgbClr val="336699"/>
                </a:solidFill>
                <a:latin typeface="Candara" pitchFamily="34" charset="0"/>
              </a:rPr>
              <a:t>effectifs de la branche, chiffrés à 220 000 salariés en 2016, sont </a:t>
            </a:r>
            <a:r>
              <a:rPr lang="fr-FR" altLang="fr-FR" sz="1300" b="0" dirty="0">
                <a:solidFill>
                  <a:schemeClr val="tx1"/>
                </a:solidFill>
                <a:latin typeface="Candara" pitchFamily="34" charset="0"/>
              </a:rPr>
              <a:t> </a:t>
            </a:r>
            <a:r>
              <a:rPr lang="fr-FR" altLang="fr-FR" sz="1300" dirty="0">
                <a:solidFill>
                  <a:schemeClr val="tx1"/>
                </a:solidFill>
                <a:latin typeface="Candara" pitchFamily="34" charset="0"/>
              </a:rPr>
              <a:t>estimés à 222 000 pour 2018</a:t>
            </a:r>
            <a:r>
              <a:rPr lang="fr-FR" altLang="fr-FR" sz="1300" b="0" dirty="0">
                <a:solidFill>
                  <a:schemeClr val="tx1"/>
                </a:solidFill>
                <a:latin typeface="Candara" pitchFamily="34" charset="0"/>
              </a:rPr>
              <a:t>. D’après ces estimations basées sur les données ACOSS, il s’agirait donc de la 2</a:t>
            </a:r>
            <a:r>
              <a:rPr lang="fr-FR" altLang="fr-FR" sz="1300" b="0" baseline="30000" dirty="0">
                <a:solidFill>
                  <a:schemeClr val="tx1"/>
                </a:solidFill>
                <a:latin typeface="Candara" pitchFamily="34" charset="0"/>
              </a:rPr>
              <a:t>e</a:t>
            </a:r>
            <a:r>
              <a:rPr lang="fr-FR" altLang="fr-FR" sz="1300" b="0" dirty="0">
                <a:solidFill>
                  <a:schemeClr val="tx1"/>
                </a:solidFill>
                <a:latin typeface="Candara" pitchFamily="34" charset="0"/>
              </a:rPr>
              <a:t> année d’augmentation de ces effectifs. </a:t>
            </a:r>
          </a:p>
          <a:p>
            <a:pPr algn="just" eaLnBrk="1" hangingPunct="1">
              <a:lnSpc>
                <a:spcPts val="1700"/>
              </a:lnSpc>
              <a:spcBef>
                <a:spcPts val="600"/>
              </a:spcBef>
              <a:spcAft>
                <a:spcPts val="600"/>
              </a:spcAft>
            </a:pPr>
            <a:r>
              <a:rPr lang="fr-FR" altLang="fr-FR" sz="1300" b="0" dirty="0">
                <a:solidFill>
                  <a:schemeClr val="tx1"/>
                </a:solidFill>
                <a:latin typeface="Candara" pitchFamily="34" charset="0"/>
              </a:rPr>
              <a:t>Par </a:t>
            </a:r>
            <a:r>
              <a:rPr lang="fr-FR" altLang="fr-FR" sz="1300" dirty="0">
                <a:solidFill>
                  <a:srgbClr val="336699"/>
                </a:solidFill>
                <a:latin typeface="Candara" pitchFamily="34" charset="0"/>
              </a:rPr>
              <a:t>secteur, </a:t>
            </a:r>
            <a:r>
              <a:rPr lang="fr-FR" altLang="fr-FR" sz="1300" b="0" dirty="0">
                <a:solidFill>
                  <a:schemeClr val="tx1"/>
                </a:solidFill>
                <a:latin typeface="Candara" pitchFamily="34" charset="0"/>
              </a:rPr>
              <a:t>on constate que la part des </a:t>
            </a:r>
            <a:r>
              <a:rPr lang="fr-FR" altLang="fr-FR" sz="1300" dirty="0">
                <a:solidFill>
                  <a:srgbClr val="336699"/>
                </a:solidFill>
                <a:latin typeface="Candara" pitchFamily="34" charset="0"/>
              </a:rPr>
              <a:t>activités de production chimique </a:t>
            </a:r>
            <a:r>
              <a:rPr lang="fr-FR" altLang="fr-FR" sz="1300" b="0" dirty="0">
                <a:solidFill>
                  <a:schemeClr val="tx1"/>
                </a:solidFill>
                <a:latin typeface="Candara" pitchFamily="34" charset="0"/>
              </a:rPr>
              <a:t>est en hausse de +1% passant de 56 à 47% des salariés, augmentation notamment constatée dans les savons, parfums et produits d’entretien et la chimie organique, 2 des secteurs les plus dynamiques en termes d’emplois depuis plusieurs années.</a:t>
            </a:r>
          </a:p>
          <a:p>
            <a:pPr algn="just" eaLnBrk="1" hangingPunct="1">
              <a:lnSpc>
                <a:spcPts val="1700"/>
              </a:lnSpc>
              <a:spcBef>
                <a:spcPts val="600"/>
              </a:spcBef>
              <a:spcAft>
                <a:spcPts val="600"/>
              </a:spcAft>
            </a:pPr>
            <a:r>
              <a:rPr lang="fr-FR" altLang="fr-FR" sz="1300" b="0" dirty="0">
                <a:solidFill>
                  <a:schemeClr val="tx1"/>
                </a:solidFill>
                <a:latin typeface="Candara" pitchFamily="34" charset="0"/>
              </a:rPr>
              <a:t>La part d</a:t>
            </a:r>
            <a:r>
              <a:rPr lang="fr-FR" altLang="fr-FR" sz="1300" dirty="0">
                <a:solidFill>
                  <a:srgbClr val="497592"/>
                </a:solidFill>
                <a:latin typeface="Candara" pitchFamily="34" charset="0"/>
              </a:rPr>
              <a:t>es activités hors production chimique (43%) </a:t>
            </a:r>
            <a:r>
              <a:rPr lang="fr-FR" altLang="fr-FR" sz="1300" dirty="0">
                <a:solidFill>
                  <a:schemeClr val="tx1"/>
                </a:solidFill>
                <a:latin typeface="Candara" pitchFamily="34" charset="0"/>
              </a:rPr>
              <a:t>baisse </a:t>
            </a:r>
            <a:r>
              <a:rPr lang="fr-FR" altLang="fr-FR" sz="1300" b="0" dirty="0">
                <a:solidFill>
                  <a:schemeClr val="tx1"/>
                </a:solidFill>
                <a:latin typeface="Candara" pitchFamily="34" charset="0"/>
              </a:rPr>
              <a:t>en conséquence de 1%, avec notamment une augmentation des effectifs des holding et sièges sociaux.</a:t>
            </a:r>
          </a:p>
          <a:p>
            <a:pPr algn="just" eaLnBrk="1" hangingPunct="1">
              <a:spcBef>
                <a:spcPct val="0"/>
              </a:spcBef>
              <a:defRPr/>
            </a:pPr>
            <a:r>
              <a:rPr lang="fr-FR" altLang="fr-FR" sz="1300" b="0" dirty="0">
                <a:solidFill>
                  <a:schemeClr val="tx1"/>
                </a:solidFill>
                <a:latin typeface="Candara" pitchFamily="34" charset="0"/>
              </a:rPr>
              <a:t>Les données de l’INSEE montrent une très forte augmentation du nombre global d’entreprises et d'établissements dans la branche qui serait essentiellement due à </a:t>
            </a:r>
            <a:r>
              <a:rPr lang="fr-FR" altLang="fr-FR" sz="1300" dirty="0">
                <a:solidFill>
                  <a:schemeClr val="tx1"/>
                </a:solidFill>
                <a:latin typeface="Candara" pitchFamily="34" charset="0"/>
              </a:rPr>
              <a:t>une augmentation du nombre d’entreprises ayant un code NAF sièges sociaux. </a:t>
            </a:r>
            <a:r>
              <a:rPr lang="fr-FR" altLang="fr-FR" sz="1300" b="0" dirty="0">
                <a:solidFill>
                  <a:schemeClr val="tx1"/>
                </a:solidFill>
                <a:latin typeface="Candara" pitchFamily="34" charset="0"/>
                <a:sym typeface="Wingdings" panose="05000000000000000000" pitchFamily="2" charset="2"/>
              </a:rPr>
              <a:t>Cette augmentation </a:t>
            </a:r>
            <a:r>
              <a:rPr lang="fr-FR" altLang="fr-FR" sz="1300" b="0" dirty="0" smtClean="0">
                <a:solidFill>
                  <a:schemeClr val="tx1"/>
                </a:solidFill>
                <a:latin typeface="Candara" pitchFamily="34" charset="0"/>
                <a:sym typeface="Wingdings" panose="05000000000000000000" pitchFamily="2" charset="2"/>
              </a:rPr>
              <a:t>comptabilisée </a:t>
            </a:r>
            <a:r>
              <a:rPr lang="fr-FR" altLang="fr-FR" sz="1300" b="0" dirty="0">
                <a:solidFill>
                  <a:schemeClr val="tx1"/>
                </a:solidFill>
                <a:latin typeface="Candara" pitchFamily="34" charset="0"/>
                <a:sym typeface="Wingdings" panose="05000000000000000000" pitchFamily="2" charset="2"/>
              </a:rPr>
              <a:t>par l’INSEE concerne donc un secteur particulier qui peut être soumis à des évolutions parfois difficiles à expliquer. Nous faisons l’hypothèse que cela pourrait être le résultat de changement d’organisation des entreprises de la branche qui auraient créer de « nouveaux sièges » ou transférer des salariés… Mais il semble nécessaire d’attendre les données de l’année suivante pour confirmer cette tendance et cette tentative d’explication.</a:t>
            </a:r>
            <a:endParaRPr lang="fr-FR" altLang="fr-FR" sz="1300" b="0" dirty="0">
              <a:solidFill>
                <a:schemeClr val="tx1"/>
              </a:solidFill>
              <a:latin typeface="Candara" pitchFamily="34" charset="0"/>
            </a:endParaRPr>
          </a:p>
          <a:p>
            <a:pPr algn="just" eaLnBrk="1" hangingPunct="1">
              <a:lnSpc>
                <a:spcPts val="1700"/>
              </a:lnSpc>
              <a:spcBef>
                <a:spcPts val="600"/>
              </a:spcBef>
              <a:spcAft>
                <a:spcPts val="600"/>
              </a:spcAft>
            </a:pPr>
            <a:r>
              <a:rPr lang="fr-FR" altLang="fr-FR" sz="1300" b="0" dirty="0">
                <a:solidFill>
                  <a:schemeClr val="tx1"/>
                </a:solidFill>
                <a:latin typeface="Candara" pitchFamily="34" charset="0"/>
              </a:rPr>
              <a:t>L’évolution de la </a:t>
            </a:r>
            <a:r>
              <a:rPr lang="fr-FR" altLang="fr-FR" sz="1300" dirty="0">
                <a:solidFill>
                  <a:srgbClr val="336699"/>
                </a:solidFill>
                <a:latin typeface="Candara" pitchFamily="34" charset="0"/>
              </a:rPr>
              <a:t>structure par taille des établissements </a:t>
            </a:r>
            <a:r>
              <a:rPr lang="fr-FR" altLang="fr-FR" sz="1300" b="0" dirty="0">
                <a:solidFill>
                  <a:schemeClr val="tx2"/>
                </a:solidFill>
                <a:latin typeface="Candara" pitchFamily="34" charset="0"/>
              </a:rPr>
              <a:t>(une augmentation de la part des petits établissement)</a:t>
            </a:r>
            <a:r>
              <a:rPr lang="fr-FR" altLang="fr-FR" sz="1300" dirty="0">
                <a:solidFill>
                  <a:srgbClr val="336699"/>
                </a:solidFill>
                <a:latin typeface="Candara" pitchFamily="34" charset="0"/>
              </a:rPr>
              <a:t> </a:t>
            </a:r>
            <a:r>
              <a:rPr lang="fr-FR" altLang="fr-FR" sz="1300" b="0" dirty="0">
                <a:solidFill>
                  <a:schemeClr val="tx1"/>
                </a:solidFill>
                <a:latin typeface="Candara" pitchFamily="34" charset="0"/>
              </a:rPr>
              <a:t>pourrait également résulter de cette augmentation forte du code NAF sièges sociaux.</a:t>
            </a:r>
            <a:r>
              <a:rPr lang="fr-FR" altLang="fr-FR" sz="1300" dirty="0">
                <a:solidFill>
                  <a:srgbClr val="336699"/>
                </a:solidFill>
                <a:latin typeface="Candara" pitchFamily="34" charset="0"/>
              </a:rPr>
              <a:t> </a:t>
            </a:r>
            <a:r>
              <a:rPr lang="fr-FR" altLang="fr-FR" sz="1300" b="0" dirty="0">
                <a:solidFill>
                  <a:schemeClr val="tx1"/>
                </a:solidFill>
                <a:latin typeface="Candara" pitchFamily="34" charset="0"/>
              </a:rPr>
              <a:t>Avant confirmation dans le temps de cette forte augmentation, retenons que si la majorité des </a:t>
            </a:r>
            <a:r>
              <a:rPr lang="fr-FR" altLang="fr-FR" sz="1300" dirty="0">
                <a:solidFill>
                  <a:schemeClr val="tx1"/>
                </a:solidFill>
                <a:latin typeface="Candara" pitchFamily="34" charset="0"/>
              </a:rPr>
              <a:t>entreprises et des établissements comptent moins de 10 salariés</a:t>
            </a:r>
            <a:r>
              <a:rPr lang="fr-FR" altLang="fr-FR" sz="1300" b="0" dirty="0">
                <a:solidFill>
                  <a:schemeClr val="tx1"/>
                </a:solidFill>
                <a:latin typeface="Candara" pitchFamily="34" charset="0"/>
              </a:rPr>
              <a:t>, cette proportion est </a:t>
            </a:r>
            <a:r>
              <a:rPr lang="fr-FR" altLang="fr-FR" sz="1300" dirty="0">
                <a:solidFill>
                  <a:schemeClr val="tx1"/>
                </a:solidFill>
                <a:latin typeface="Candara" pitchFamily="34" charset="0"/>
              </a:rPr>
              <a:t>moins importante que dans beaucoup d’autres secteurs d’activités</a:t>
            </a:r>
            <a:r>
              <a:rPr lang="fr-FR" altLang="fr-FR" sz="1300" b="0" dirty="0">
                <a:solidFill>
                  <a:schemeClr val="tx1"/>
                </a:solidFill>
                <a:latin typeface="Candara" pitchFamily="34" charset="0"/>
              </a:rPr>
              <a:t>.</a:t>
            </a:r>
          </a:p>
          <a:p>
            <a:pPr algn="just" eaLnBrk="1" hangingPunct="1">
              <a:spcBef>
                <a:spcPct val="0"/>
              </a:spcBef>
            </a:pPr>
            <a:endParaRPr lang="fr-FR" altLang="fr-FR" sz="1300" b="0" dirty="0">
              <a:solidFill>
                <a:schemeClr val="tx1"/>
              </a:solidFill>
              <a:latin typeface="Candara" pitchFamily="34" charset="0"/>
            </a:endParaRPr>
          </a:p>
          <a:p>
            <a:pPr algn="just" eaLnBrk="1" hangingPunct="1">
              <a:spcBef>
                <a:spcPct val="0"/>
              </a:spcBef>
              <a:buFontTx/>
              <a:buChar char="•"/>
            </a:pPr>
            <a:endParaRPr lang="fr-FR" altLang="fr-FR" sz="1300" b="0" dirty="0">
              <a:solidFill>
                <a:schemeClr val="tx1"/>
              </a:solidFill>
              <a:latin typeface="Candara" pitchFamily="34" charset="0"/>
            </a:endParaRPr>
          </a:p>
          <a:p>
            <a:pPr algn="just" eaLnBrk="1" hangingPunct="1">
              <a:spcBef>
                <a:spcPct val="0"/>
              </a:spcBef>
              <a:buFontTx/>
              <a:buChar char="•"/>
            </a:pPr>
            <a:endParaRPr lang="fr-FR" altLang="fr-FR" sz="1300" b="0" dirty="0">
              <a:solidFill>
                <a:schemeClr val="tx1"/>
              </a:solidFill>
              <a:latin typeface="Candara" pitchFamily="34" charset="0"/>
            </a:endParaRPr>
          </a:p>
          <a:p>
            <a:pPr algn="just" eaLnBrk="1" hangingPunct="1">
              <a:spcBef>
                <a:spcPct val="0"/>
              </a:spcBef>
              <a:buFontTx/>
              <a:buChar char="•"/>
            </a:pPr>
            <a:endParaRPr lang="fr-FR" altLang="fr-FR" sz="1300" b="0" dirty="0">
              <a:solidFill>
                <a:schemeClr val="tx1"/>
              </a:solidFill>
              <a:latin typeface="Candara" pitchFamily="34" charset="0"/>
            </a:endParaRPr>
          </a:p>
          <a:p>
            <a:pPr algn="just" eaLnBrk="1" hangingPunct="1">
              <a:spcBef>
                <a:spcPct val="0"/>
              </a:spcBef>
              <a:buFontTx/>
              <a:buChar char="•"/>
            </a:pPr>
            <a:endParaRPr lang="fr-FR" altLang="fr-FR" sz="1300" b="0" dirty="0">
              <a:solidFill>
                <a:schemeClr val="tx1"/>
              </a:solidFill>
              <a:latin typeface="Candara" pitchFamily="34" charset="0"/>
            </a:endParaRPr>
          </a:p>
        </p:txBody>
      </p:sp>
      <p:sp>
        <p:nvSpPr>
          <p:cNvPr id="8" name="Espace réservé du pied de page 7"/>
          <p:cNvSpPr>
            <a:spLocks noGrp="1"/>
          </p:cNvSpPr>
          <p:nvPr>
            <p:ph type="ftr" sz="quarter" idx="11"/>
            <p:custDataLst>
              <p:tags r:id="rId3"/>
            </p:custDataLst>
          </p:nvPr>
        </p:nvSpPr>
        <p:spPr>
          <a:xfrm>
            <a:off x="2987824" y="6597352"/>
            <a:ext cx="2895600" cy="216048"/>
          </a:xfrm>
        </p:spPr>
        <p:txBody>
          <a:bodyPr/>
          <a:lstStyle/>
          <a:p>
            <a:pPr>
              <a:defRPr/>
            </a:pPr>
            <a:fld id="{BA55E007-14FB-42B4-9881-D79AAEC16B6C}" type="slidenum">
              <a:rPr lang="fr-FR" smtClean="0">
                <a:solidFill>
                  <a:srgbClr val="336699"/>
                </a:solidFill>
              </a:rPr>
              <a:pPr>
                <a:defRPr/>
              </a:pPr>
              <a:t>5</a:t>
            </a:fld>
            <a:endParaRPr lang="fr-FR" dirty="0">
              <a:solidFill>
                <a:srgbClr val="336699"/>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6"/>
          <p:cNvSpPr txBox="1">
            <a:spLocks noChangeArrowheads="1"/>
          </p:cNvSpPr>
          <p:nvPr>
            <p:custDataLst>
              <p:tags r:id="rId1"/>
            </p:custDataLst>
          </p:nvPr>
        </p:nvSpPr>
        <p:spPr bwMode="auto">
          <a:xfrm>
            <a:off x="669402" y="188640"/>
            <a:ext cx="64087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Annexe – Nomenclature OPIC des métiers</a:t>
            </a:r>
          </a:p>
        </p:txBody>
      </p:sp>
      <p:pic>
        <p:nvPicPr>
          <p:cNvPr id="5" name="Image 4"/>
          <p:cNvPicPr>
            <a:picLocks noChangeAspect="1"/>
          </p:cNvPicPr>
          <p:nvPr>
            <p:custDataLst>
              <p:tags r:id="rId2"/>
            </p:custDataLst>
          </p:nvPr>
        </p:nvPicPr>
        <p:blipFill>
          <a:blip r:embed="rId4" cstate="print"/>
          <a:stretch>
            <a:fillRect/>
          </a:stretch>
        </p:blipFill>
        <p:spPr>
          <a:xfrm>
            <a:off x="0" y="1268760"/>
            <a:ext cx="9144000" cy="5057775"/>
          </a:xfrm>
          <a:prstGeom prst="rect">
            <a:avLst/>
          </a:prstGeom>
        </p:spPr>
      </p:pic>
    </p:spTree>
    <p:extLst>
      <p:ext uri="{BB962C8B-B14F-4D97-AF65-F5344CB8AC3E}">
        <p14:creationId xmlns="" xmlns:p14="http://schemas.microsoft.com/office/powerpoint/2010/main" val="26257330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6"/>
          <p:cNvSpPr txBox="1">
            <a:spLocks noChangeArrowheads="1"/>
          </p:cNvSpPr>
          <p:nvPr>
            <p:custDataLst>
              <p:tags r:id="rId1"/>
            </p:custDataLst>
          </p:nvPr>
        </p:nvSpPr>
        <p:spPr bwMode="auto">
          <a:xfrm>
            <a:off x="669402" y="188640"/>
            <a:ext cx="64087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Annexe – Nomenclature OPIC des métiers</a:t>
            </a:r>
          </a:p>
        </p:txBody>
      </p:sp>
      <p:pic>
        <p:nvPicPr>
          <p:cNvPr id="2" name="Image 1"/>
          <p:cNvPicPr>
            <a:picLocks noChangeAspect="1"/>
          </p:cNvPicPr>
          <p:nvPr>
            <p:custDataLst>
              <p:tags r:id="rId2"/>
            </p:custDataLst>
          </p:nvPr>
        </p:nvPicPr>
        <p:blipFill>
          <a:blip r:embed="rId4" cstate="print"/>
          <a:stretch>
            <a:fillRect/>
          </a:stretch>
        </p:blipFill>
        <p:spPr>
          <a:xfrm>
            <a:off x="0" y="980728"/>
            <a:ext cx="9144000" cy="5672365"/>
          </a:xfrm>
          <a:prstGeom prst="rect">
            <a:avLst/>
          </a:prstGeom>
        </p:spPr>
      </p:pic>
    </p:spTree>
    <p:extLst>
      <p:ext uri="{BB962C8B-B14F-4D97-AF65-F5344CB8AC3E}">
        <p14:creationId xmlns="" xmlns:p14="http://schemas.microsoft.com/office/powerpoint/2010/main" val="39725893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6"/>
          <p:cNvSpPr txBox="1">
            <a:spLocks noChangeArrowheads="1"/>
          </p:cNvSpPr>
          <p:nvPr>
            <p:custDataLst>
              <p:tags r:id="rId1"/>
            </p:custDataLst>
          </p:nvPr>
        </p:nvSpPr>
        <p:spPr bwMode="auto">
          <a:xfrm>
            <a:off x="611560" y="404664"/>
            <a:ext cx="64087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Annexe – Nomenclature OPIC des métiers</a:t>
            </a:r>
          </a:p>
        </p:txBody>
      </p:sp>
      <p:pic>
        <p:nvPicPr>
          <p:cNvPr id="4" name="Image 3"/>
          <p:cNvPicPr>
            <a:picLocks noChangeAspect="1"/>
          </p:cNvPicPr>
          <p:nvPr>
            <p:custDataLst>
              <p:tags r:id="rId2"/>
            </p:custDataLst>
          </p:nvPr>
        </p:nvPicPr>
        <p:blipFill>
          <a:blip r:embed="rId4" cstate="print"/>
          <a:stretch>
            <a:fillRect/>
          </a:stretch>
        </p:blipFill>
        <p:spPr>
          <a:xfrm>
            <a:off x="0" y="1124744"/>
            <a:ext cx="9144000" cy="5067850"/>
          </a:xfrm>
          <a:prstGeom prst="rect">
            <a:avLst/>
          </a:prstGeom>
        </p:spPr>
      </p:pic>
    </p:spTree>
    <p:extLst>
      <p:ext uri="{BB962C8B-B14F-4D97-AF65-F5344CB8AC3E}">
        <p14:creationId xmlns="" xmlns:p14="http://schemas.microsoft.com/office/powerpoint/2010/main" val="8724045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6"/>
          <p:cNvSpPr txBox="1">
            <a:spLocks noChangeArrowheads="1"/>
          </p:cNvSpPr>
          <p:nvPr>
            <p:custDataLst>
              <p:tags r:id="rId1"/>
            </p:custDataLst>
          </p:nvPr>
        </p:nvSpPr>
        <p:spPr bwMode="auto">
          <a:xfrm>
            <a:off x="611560" y="404664"/>
            <a:ext cx="64087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Annexe – Nomenclature OPIC des métiers</a:t>
            </a:r>
          </a:p>
        </p:txBody>
      </p:sp>
      <p:pic>
        <p:nvPicPr>
          <p:cNvPr id="2" name="Image 1"/>
          <p:cNvPicPr>
            <a:picLocks noChangeAspect="1"/>
          </p:cNvPicPr>
          <p:nvPr>
            <p:custDataLst>
              <p:tags r:id="rId2"/>
            </p:custDataLst>
          </p:nvPr>
        </p:nvPicPr>
        <p:blipFill>
          <a:blip r:embed="rId4" cstate="print"/>
          <a:stretch>
            <a:fillRect/>
          </a:stretch>
        </p:blipFill>
        <p:spPr>
          <a:xfrm>
            <a:off x="0" y="773996"/>
            <a:ext cx="9144000" cy="5873870"/>
          </a:xfrm>
          <a:prstGeom prst="rect">
            <a:avLst/>
          </a:prstGeom>
        </p:spPr>
      </p:pic>
    </p:spTree>
    <p:extLst>
      <p:ext uri="{BB962C8B-B14F-4D97-AF65-F5344CB8AC3E}">
        <p14:creationId xmlns="" xmlns:p14="http://schemas.microsoft.com/office/powerpoint/2010/main" val="3923565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6"/>
          <p:cNvSpPr txBox="1">
            <a:spLocks noChangeArrowheads="1"/>
          </p:cNvSpPr>
          <p:nvPr>
            <p:custDataLst>
              <p:tags r:id="rId1"/>
            </p:custDataLst>
          </p:nvPr>
        </p:nvSpPr>
        <p:spPr bwMode="auto">
          <a:xfrm>
            <a:off x="611560" y="404664"/>
            <a:ext cx="64087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Annexe – Nomenclature OPIC des métiers</a:t>
            </a:r>
          </a:p>
        </p:txBody>
      </p:sp>
      <p:pic>
        <p:nvPicPr>
          <p:cNvPr id="6" name="Image 5"/>
          <p:cNvPicPr>
            <a:picLocks noChangeAspect="1"/>
          </p:cNvPicPr>
          <p:nvPr>
            <p:custDataLst>
              <p:tags r:id="rId2"/>
            </p:custDataLst>
          </p:nvPr>
        </p:nvPicPr>
        <p:blipFill>
          <a:blip r:embed="rId4" cstate="print"/>
          <a:stretch>
            <a:fillRect/>
          </a:stretch>
        </p:blipFill>
        <p:spPr>
          <a:xfrm>
            <a:off x="0" y="1303122"/>
            <a:ext cx="9144000" cy="4251755"/>
          </a:xfrm>
          <a:prstGeom prst="rect">
            <a:avLst/>
          </a:prstGeom>
        </p:spPr>
      </p:pic>
    </p:spTree>
    <p:extLst>
      <p:ext uri="{BB962C8B-B14F-4D97-AF65-F5344CB8AC3E}">
        <p14:creationId xmlns="" xmlns:p14="http://schemas.microsoft.com/office/powerpoint/2010/main" val="13457123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6"/>
          <p:cNvSpPr txBox="1">
            <a:spLocks noChangeArrowheads="1"/>
          </p:cNvSpPr>
          <p:nvPr>
            <p:custDataLst>
              <p:tags r:id="rId1"/>
            </p:custDataLst>
          </p:nvPr>
        </p:nvSpPr>
        <p:spPr bwMode="auto">
          <a:xfrm>
            <a:off x="611560" y="404664"/>
            <a:ext cx="64087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sz="1800" b="0" dirty="0">
                <a:solidFill>
                  <a:schemeClr val="bg1"/>
                </a:solidFill>
              </a:rPr>
              <a:t>Annexe – Nomenclature OPIC des métiers</a:t>
            </a:r>
          </a:p>
        </p:txBody>
      </p:sp>
      <p:pic>
        <p:nvPicPr>
          <p:cNvPr id="5" name="Image 4"/>
          <p:cNvPicPr>
            <a:picLocks noChangeAspect="1"/>
          </p:cNvPicPr>
          <p:nvPr>
            <p:custDataLst>
              <p:tags r:id="rId2"/>
            </p:custDataLst>
          </p:nvPr>
        </p:nvPicPr>
        <p:blipFill>
          <a:blip r:embed="rId5" cstate="print"/>
          <a:stretch>
            <a:fillRect/>
          </a:stretch>
        </p:blipFill>
        <p:spPr>
          <a:xfrm>
            <a:off x="0" y="3826797"/>
            <a:ext cx="9144000" cy="2851296"/>
          </a:xfrm>
          <a:prstGeom prst="rect">
            <a:avLst/>
          </a:prstGeom>
        </p:spPr>
      </p:pic>
      <p:pic>
        <p:nvPicPr>
          <p:cNvPr id="2" name="Image 1"/>
          <p:cNvPicPr>
            <a:picLocks noChangeAspect="1"/>
          </p:cNvPicPr>
          <p:nvPr>
            <p:custDataLst>
              <p:tags r:id="rId3"/>
            </p:custDataLst>
          </p:nvPr>
        </p:nvPicPr>
        <p:blipFill>
          <a:blip r:embed="rId6" cstate="print"/>
          <a:stretch>
            <a:fillRect/>
          </a:stretch>
        </p:blipFill>
        <p:spPr>
          <a:xfrm>
            <a:off x="0" y="773996"/>
            <a:ext cx="9144000" cy="3052801"/>
          </a:xfrm>
          <a:prstGeom prst="rect">
            <a:avLst/>
          </a:prstGeom>
        </p:spPr>
      </p:pic>
    </p:spTree>
    <p:extLst>
      <p:ext uri="{BB962C8B-B14F-4D97-AF65-F5344CB8AC3E}">
        <p14:creationId xmlns="" xmlns:p14="http://schemas.microsoft.com/office/powerpoint/2010/main" val="38165342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ZoneTexte 10"/>
          <p:cNvSpPr txBox="1">
            <a:spLocks noChangeArrowheads="1"/>
          </p:cNvSpPr>
          <p:nvPr>
            <p:custDataLst>
              <p:tags r:id="rId1"/>
            </p:custDataLst>
          </p:nvPr>
        </p:nvSpPr>
        <p:spPr bwMode="auto">
          <a:xfrm>
            <a:off x="2193925" y="2441575"/>
            <a:ext cx="6481763" cy="14003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pPr>
            <a:r>
              <a:rPr lang="fr-FR" altLang="fr-FR" sz="1700" b="0" dirty="0">
                <a:solidFill>
                  <a:schemeClr val="bg1"/>
                </a:solidFill>
              </a:rPr>
              <a:t>Observatoire prospectif des métiers, des qualifications, des compétences et de la diversité des industries chimiques (OPIC)</a:t>
            </a:r>
          </a:p>
          <a:p>
            <a:pPr algn="ctr" eaLnBrk="1" hangingPunct="1">
              <a:spcBef>
                <a:spcPct val="0"/>
              </a:spcBef>
            </a:pPr>
            <a:r>
              <a:rPr lang="fr-FR" altLang="fr-FR" sz="1700" b="0" dirty="0">
                <a:solidFill>
                  <a:schemeClr val="bg1"/>
                </a:solidFill>
              </a:rPr>
              <a:t>5-7 Avenue du Général de Gaulle, 94160 Saint-Mandé</a:t>
            </a:r>
          </a:p>
          <a:p>
            <a:pPr algn="ctr" eaLnBrk="1" hangingPunct="1">
              <a:spcBef>
                <a:spcPct val="0"/>
              </a:spcBef>
            </a:pPr>
            <a:endParaRPr lang="fr-FR" altLang="fr-FR" sz="1700" b="0" dirty="0">
              <a:solidFill>
                <a:schemeClr val="bg1"/>
              </a:solidFill>
            </a:endParaRPr>
          </a:p>
          <a:p>
            <a:pPr algn="ctr" eaLnBrk="1" hangingPunct="1">
              <a:spcBef>
                <a:spcPct val="0"/>
              </a:spcBef>
            </a:pPr>
            <a:r>
              <a:rPr lang="fr-FR" altLang="fr-FR" sz="1700" b="0" u="sng" dirty="0">
                <a:solidFill>
                  <a:schemeClr val="bg1"/>
                </a:solidFill>
              </a:rPr>
              <a:t>www.jetravailledanslachimie.fr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oneTexte 1"/>
          <p:cNvSpPr txBox="1">
            <a:spLocks noChangeArrowheads="1"/>
          </p:cNvSpPr>
          <p:nvPr>
            <p:custDataLst>
              <p:tags r:id="rId1"/>
            </p:custDataLst>
          </p:nvPr>
        </p:nvSpPr>
        <p:spPr bwMode="auto">
          <a:xfrm>
            <a:off x="755650" y="333375"/>
            <a:ext cx="388778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dirty="0">
                <a:solidFill>
                  <a:schemeClr val="bg1"/>
                </a:solidFill>
              </a:rPr>
              <a:t>SYNTHESE DE L’ETUDE</a:t>
            </a:r>
          </a:p>
        </p:txBody>
      </p:sp>
      <p:sp>
        <p:nvSpPr>
          <p:cNvPr id="6" name="Rectangle 1"/>
          <p:cNvSpPr>
            <a:spLocks noChangeArrowheads="1"/>
          </p:cNvSpPr>
          <p:nvPr>
            <p:custDataLst>
              <p:tags r:id="rId2"/>
            </p:custDataLst>
          </p:nvPr>
        </p:nvSpPr>
        <p:spPr bwMode="auto">
          <a:xfrm>
            <a:off x="395536" y="1772816"/>
            <a:ext cx="8477796" cy="3776418"/>
          </a:xfrm>
          <a:prstGeom prst="rect">
            <a:avLst/>
          </a:prstGeom>
          <a:noFill/>
          <a:ln w="9525">
            <a:solidFill>
              <a:schemeClr val="bg1"/>
            </a:solidFill>
            <a:miter lim="800000"/>
            <a:headEnd/>
            <a:tailEnd/>
          </a:ln>
        </p:spPr>
        <p:txBody>
          <a:bodyPr wrap="square">
            <a:spAutoFit/>
          </a:bodyPr>
          <a:lstStyle>
            <a:lvl1pPr marL="285750" indent="-285750"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indent="0" algn="just" eaLnBrk="1" hangingPunct="1">
              <a:spcBef>
                <a:spcPct val="0"/>
              </a:spcBef>
            </a:pPr>
            <a:endParaRPr lang="fr-FR" altLang="fr-FR" sz="1300" b="0" dirty="0">
              <a:solidFill>
                <a:schemeClr val="tx1"/>
              </a:solidFill>
              <a:latin typeface="Candara" pitchFamily="34" charset="0"/>
            </a:endParaRPr>
          </a:p>
          <a:p>
            <a:pPr marL="0" indent="0" algn="just" eaLnBrk="1" hangingPunct="1">
              <a:spcBef>
                <a:spcPct val="0"/>
              </a:spcBef>
            </a:pPr>
            <a:endParaRPr lang="fr-FR" altLang="fr-FR" sz="1300" b="0" dirty="0">
              <a:solidFill>
                <a:schemeClr val="tx1"/>
              </a:solidFill>
              <a:latin typeface="Candara" pitchFamily="34" charset="0"/>
            </a:endParaRPr>
          </a:p>
          <a:p>
            <a:pPr marL="0" indent="0" algn="just" eaLnBrk="1" hangingPunct="1">
              <a:spcBef>
                <a:spcPct val="0"/>
              </a:spcBef>
            </a:pPr>
            <a:r>
              <a:rPr lang="fr-FR" altLang="fr-FR" sz="1300" b="0" dirty="0">
                <a:solidFill>
                  <a:schemeClr val="tx1"/>
                </a:solidFill>
                <a:latin typeface="Candara" pitchFamily="34" charset="0"/>
              </a:rPr>
              <a:t>Bien que les </a:t>
            </a:r>
            <a:r>
              <a:rPr lang="fr-FR" altLang="fr-FR" sz="1300" dirty="0">
                <a:solidFill>
                  <a:srgbClr val="336699"/>
                </a:solidFill>
                <a:latin typeface="Candara" pitchFamily="34" charset="0"/>
              </a:rPr>
              <a:t>femmes</a:t>
            </a:r>
            <a:r>
              <a:rPr lang="fr-FR" altLang="fr-FR" sz="1300" b="0" dirty="0">
                <a:solidFill>
                  <a:schemeClr val="tx1"/>
                </a:solidFill>
                <a:latin typeface="Candara" pitchFamily="34" charset="0"/>
              </a:rPr>
              <a:t> restent minoritaires dans la branche, leur </a:t>
            </a:r>
            <a:r>
              <a:rPr lang="fr-FR" altLang="fr-FR" sz="1300" dirty="0">
                <a:solidFill>
                  <a:schemeClr val="tx1"/>
                </a:solidFill>
                <a:latin typeface="Candara" pitchFamily="34" charset="0"/>
              </a:rPr>
              <a:t>part augmente </a:t>
            </a:r>
            <a:r>
              <a:rPr lang="fr-FR" altLang="fr-FR" sz="1300" b="0" dirty="0">
                <a:solidFill>
                  <a:schemeClr val="tx1"/>
                </a:solidFill>
                <a:latin typeface="Candara" pitchFamily="34" charset="0"/>
              </a:rPr>
              <a:t>régulièrement dans les effectifs, avec encore +0,4 points entre 2015 et 2016, passant de 38,9% à 39,3%. Elles sont donc toujours </a:t>
            </a:r>
            <a:r>
              <a:rPr lang="fr-FR" altLang="fr-FR" sz="1300" dirty="0">
                <a:solidFill>
                  <a:schemeClr val="tx1"/>
                </a:solidFill>
                <a:latin typeface="Candara" pitchFamily="34" charset="0"/>
              </a:rPr>
              <a:t>sensiblement plus nombreuses que dans l’ensemble de l’industrie</a:t>
            </a:r>
            <a:r>
              <a:rPr lang="fr-FR" altLang="fr-FR" sz="1300" b="0" dirty="0">
                <a:solidFill>
                  <a:schemeClr val="tx1"/>
                </a:solidFill>
                <a:latin typeface="Candara" pitchFamily="34" charset="0"/>
              </a:rPr>
              <a:t> au sein desquelles elles ne représentent que 29,5% des emplois.</a:t>
            </a:r>
          </a:p>
          <a:p>
            <a:pPr marL="0" indent="0" algn="just" eaLnBrk="1" hangingPunct="1">
              <a:spcBef>
                <a:spcPct val="0"/>
              </a:spcBef>
            </a:pPr>
            <a:endParaRPr lang="fr-FR" altLang="fr-FR" sz="1300" b="0" dirty="0">
              <a:solidFill>
                <a:schemeClr val="tx1"/>
              </a:solidFill>
              <a:latin typeface="Candara" pitchFamily="34" charset="0"/>
            </a:endParaRPr>
          </a:p>
          <a:p>
            <a:pPr marL="0" indent="0" algn="just" eaLnBrk="1" hangingPunct="1">
              <a:spcBef>
                <a:spcPct val="0"/>
              </a:spcBef>
            </a:pPr>
            <a:r>
              <a:rPr lang="fr-FR" altLang="fr-FR" sz="1300" b="0" dirty="0">
                <a:solidFill>
                  <a:schemeClr val="tx1"/>
                </a:solidFill>
                <a:latin typeface="Candara" pitchFamily="34" charset="0"/>
              </a:rPr>
              <a:t>En termes de </a:t>
            </a:r>
            <a:r>
              <a:rPr lang="fr-FR" altLang="fr-FR" sz="1300" dirty="0">
                <a:solidFill>
                  <a:srgbClr val="336699"/>
                </a:solidFill>
                <a:latin typeface="Candara" pitchFamily="34" charset="0"/>
              </a:rPr>
              <a:t>conditions d’emplois</a:t>
            </a:r>
            <a:r>
              <a:rPr lang="fr-FR" altLang="fr-FR" sz="1300" b="0" dirty="0">
                <a:solidFill>
                  <a:schemeClr val="tx1"/>
                </a:solidFill>
                <a:latin typeface="Candara" pitchFamily="34" charset="0"/>
              </a:rPr>
              <a:t>, la part des </a:t>
            </a:r>
            <a:r>
              <a:rPr lang="fr-FR" altLang="fr-FR" sz="1300" dirty="0">
                <a:solidFill>
                  <a:srgbClr val="336699"/>
                </a:solidFill>
                <a:latin typeface="Candara" pitchFamily="34" charset="0"/>
              </a:rPr>
              <a:t>CDI </a:t>
            </a:r>
            <a:r>
              <a:rPr lang="fr-FR" altLang="fr-FR" sz="1300" b="0" dirty="0">
                <a:solidFill>
                  <a:schemeClr val="tx1"/>
                </a:solidFill>
                <a:latin typeface="Candara" pitchFamily="34" charset="0"/>
              </a:rPr>
              <a:t>dans les effectifs s’est stabilisé à plus de 94% des contrats de travail, ce qui est également plus important que dans l’ensemble de l’industrie (79%).</a:t>
            </a:r>
          </a:p>
          <a:p>
            <a:pPr marL="0" indent="0" algn="just" eaLnBrk="1" hangingPunct="1">
              <a:spcBef>
                <a:spcPct val="0"/>
              </a:spcBef>
            </a:pPr>
            <a:endParaRPr lang="fr-FR" altLang="fr-FR" sz="1300" b="0" dirty="0">
              <a:solidFill>
                <a:schemeClr val="tx1"/>
              </a:solidFill>
              <a:latin typeface="Candara" pitchFamily="34" charset="0"/>
            </a:endParaRPr>
          </a:p>
          <a:p>
            <a:pPr marL="0" indent="0" algn="just" eaLnBrk="1" hangingPunct="1">
              <a:spcBef>
                <a:spcPct val="0"/>
              </a:spcBef>
            </a:pPr>
            <a:r>
              <a:rPr lang="fr-FR" altLang="fr-FR" sz="1300" b="0" dirty="0">
                <a:solidFill>
                  <a:schemeClr val="tx1"/>
                </a:solidFill>
                <a:latin typeface="Candara" pitchFamily="34" charset="0"/>
              </a:rPr>
              <a:t>A noter que la part des </a:t>
            </a:r>
            <a:r>
              <a:rPr lang="fr-FR" altLang="fr-FR" sz="1300" dirty="0">
                <a:solidFill>
                  <a:srgbClr val="336699"/>
                </a:solidFill>
                <a:latin typeface="Candara" pitchFamily="34" charset="0"/>
              </a:rPr>
              <a:t>contrats d’apprentissage </a:t>
            </a:r>
            <a:r>
              <a:rPr lang="fr-FR" altLang="fr-FR" sz="1300" b="0" dirty="0">
                <a:solidFill>
                  <a:schemeClr val="tx1"/>
                </a:solidFill>
                <a:latin typeface="Candara" pitchFamily="34" charset="0"/>
              </a:rPr>
              <a:t>est </a:t>
            </a:r>
            <a:r>
              <a:rPr lang="fr-FR" altLang="fr-FR" sz="1300" dirty="0">
                <a:solidFill>
                  <a:schemeClr val="tx1"/>
                </a:solidFill>
                <a:latin typeface="Candara" pitchFamily="34" charset="0"/>
              </a:rPr>
              <a:t>stable</a:t>
            </a:r>
            <a:r>
              <a:rPr lang="fr-FR" altLang="fr-FR" sz="1300" b="0" dirty="0">
                <a:solidFill>
                  <a:schemeClr val="tx1"/>
                </a:solidFill>
                <a:latin typeface="Candara" pitchFamily="34" charset="0"/>
              </a:rPr>
              <a:t> depuis 3 ans : 1,44% des contrats salariés de la branche en 2016.</a:t>
            </a:r>
          </a:p>
          <a:p>
            <a:pPr marL="0" indent="0"/>
            <a:endParaRPr lang="fr-FR" sz="1300" b="0" dirty="0">
              <a:solidFill>
                <a:schemeClr val="tx1"/>
              </a:solidFill>
              <a:latin typeface="Candara" pitchFamily="34" charset="0"/>
            </a:endParaRPr>
          </a:p>
          <a:p>
            <a:pPr marL="0" indent="0"/>
            <a:r>
              <a:rPr lang="fr-FR" sz="1300" b="0" dirty="0">
                <a:solidFill>
                  <a:schemeClr val="tx1"/>
                </a:solidFill>
                <a:latin typeface="Candara" pitchFamily="34" charset="0"/>
              </a:rPr>
              <a:t>Sur le </a:t>
            </a:r>
            <a:r>
              <a:rPr lang="fr-FR" sz="1300" dirty="0">
                <a:solidFill>
                  <a:srgbClr val="336699"/>
                </a:solidFill>
                <a:latin typeface="Candara" pitchFamily="34" charset="0"/>
              </a:rPr>
              <a:t>temps partiel</a:t>
            </a:r>
            <a:r>
              <a:rPr lang="fr-FR" sz="1300" b="0" dirty="0">
                <a:solidFill>
                  <a:schemeClr val="tx1"/>
                </a:solidFill>
                <a:latin typeface="Candara" pitchFamily="34" charset="0"/>
              </a:rPr>
              <a:t>, une modification importante des méthodologies de calcul de l’INSEE empêche la comparaison avec les années précédente (voir le détail page 27)</a:t>
            </a:r>
            <a:r>
              <a:rPr lang="fr-FR" altLang="fr-FR" sz="1300" b="0" dirty="0">
                <a:solidFill>
                  <a:schemeClr val="tx1"/>
                </a:solidFill>
                <a:latin typeface="Candara" pitchFamily="34" charset="0"/>
              </a:rPr>
              <a:t>. Rappelons la </a:t>
            </a:r>
            <a:r>
              <a:rPr lang="fr-FR" altLang="fr-FR" sz="1300" dirty="0">
                <a:solidFill>
                  <a:schemeClr val="tx1"/>
                </a:solidFill>
                <a:latin typeface="Candara" pitchFamily="34" charset="0"/>
              </a:rPr>
              <a:t>part très importante du temps complet</a:t>
            </a:r>
            <a:r>
              <a:rPr lang="fr-FR" altLang="fr-FR" sz="1300" b="0" dirty="0">
                <a:solidFill>
                  <a:schemeClr val="tx1"/>
                </a:solidFill>
                <a:latin typeface="Candara" pitchFamily="34" charset="0"/>
              </a:rPr>
              <a:t> dans la branche</a:t>
            </a:r>
          </a:p>
          <a:p>
            <a:endParaRPr lang="fr-FR" sz="1100" b="0" i="1" dirty="0">
              <a:solidFill>
                <a:srgbClr val="C00000"/>
              </a:solidFill>
            </a:endParaRPr>
          </a:p>
          <a:p>
            <a:pPr marL="0" indent="0" algn="just" eaLnBrk="1" hangingPunct="1">
              <a:spcBef>
                <a:spcPct val="0"/>
              </a:spcBef>
            </a:pPr>
            <a:endParaRPr lang="fr-FR" altLang="fr-FR" sz="1300" b="0" dirty="0">
              <a:solidFill>
                <a:schemeClr val="tx1"/>
              </a:solidFill>
              <a:latin typeface="Candara" pitchFamily="34" charset="0"/>
            </a:endParaRPr>
          </a:p>
          <a:p>
            <a:pPr marL="0" indent="0" algn="just" eaLnBrk="1" hangingPunct="1">
              <a:spcBef>
                <a:spcPct val="0"/>
              </a:spcBef>
            </a:pPr>
            <a:endParaRPr lang="fr-FR" altLang="fr-FR" sz="1300" b="0" dirty="0">
              <a:solidFill>
                <a:schemeClr val="tx1"/>
              </a:solidFill>
              <a:latin typeface="Candara" pitchFamily="34" charset="0"/>
            </a:endParaRPr>
          </a:p>
        </p:txBody>
      </p:sp>
      <p:sp>
        <p:nvSpPr>
          <p:cNvPr id="8" name="Espace réservé du pied de page 7"/>
          <p:cNvSpPr>
            <a:spLocks noGrp="1"/>
          </p:cNvSpPr>
          <p:nvPr>
            <p:ph type="ftr" sz="quarter" idx="11"/>
            <p:custDataLst>
              <p:tags r:id="rId3"/>
            </p:custDataLst>
          </p:nvPr>
        </p:nvSpPr>
        <p:spPr>
          <a:xfrm>
            <a:off x="2987824" y="6569944"/>
            <a:ext cx="2895600" cy="288056"/>
          </a:xfrm>
        </p:spPr>
        <p:txBody>
          <a:bodyPr/>
          <a:lstStyle/>
          <a:p>
            <a:pPr>
              <a:defRPr/>
            </a:pPr>
            <a:fld id="{F175F542-D281-4ABC-AA1A-2FE6E5D9C258}" type="slidenum">
              <a:rPr lang="fr-FR" smtClean="0">
                <a:solidFill>
                  <a:srgbClr val="336699"/>
                </a:solidFill>
              </a:rPr>
              <a:pPr>
                <a:defRPr/>
              </a:pPr>
              <a:t>6</a:t>
            </a:fld>
            <a:endParaRPr lang="fr-FR" dirty="0">
              <a:solidFill>
                <a:srgbClr val="33669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oneTexte 1"/>
          <p:cNvSpPr txBox="1">
            <a:spLocks noChangeArrowheads="1"/>
          </p:cNvSpPr>
          <p:nvPr>
            <p:custDataLst>
              <p:tags r:id="rId1"/>
            </p:custDataLst>
          </p:nvPr>
        </p:nvSpPr>
        <p:spPr bwMode="auto">
          <a:xfrm>
            <a:off x="755650" y="333375"/>
            <a:ext cx="388778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dirty="0">
                <a:solidFill>
                  <a:schemeClr val="bg1"/>
                </a:solidFill>
              </a:rPr>
              <a:t>SYNTHESE DE L’ETUDE</a:t>
            </a:r>
          </a:p>
        </p:txBody>
      </p:sp>
      <p:sp>
        <p:nvSpPr>
          <p:cNvPr id="6" name="Rectangle 1"/>
          <p:cNvSpPr>
            <a:spLocks noChangeArrowheads="1"/>
          </p:cNvSpPr>
          <p:nvPr>
            <p:custDataLst>
              <p:tags r:id="rId2"/>
            </p:custDataLst>
          </p:nvPr>
        </p:nvSpPr>
        <p:spPr bwMode="auto">
          <a:xfrm>
            <a:off x="197644" y="1772816"/>
            <a:ext cx="8891588" cy="4616648"/>
          </a:xfrm>
          <a:prstGeom prst="rect">
            <a:avLst/>
          </a:prstGeom>
          <a:solidFill>
            <a:schemeClr val="bg1"/>
          </a:solidFill>
          <a:ln>
            <a:noFill/>
          </a:ln>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pPr>
            <a:r>
              <a:rPr lang="fr-FR" altLang="fr-FR" sz="1400" i="1" dirty="0">
                <a:solidFill>
                  <a:srgbClr val="FFC000"/>
                </a:solidFill>
                <a:latin typeface="Candara" pitchFamily="34" charset="0"/>
              </a:rPr>
              <a:t>LES METIERS EXERCES PAR LES SALARIES DANS L’ACTIVITE DE PRODUCTION CHIMIQUE </a:t>
            </a:r>
          </a:p>
          <a:p>
            <a:pPr algn="just" eaLnBrk="1" hangingPunct="1">
              <a:spcBef>
                <a:spcPct val="0"/>
              </a:spcBef>
            </a:pPr>
            <a:endParaRPr lang="fr-FR" altLang="fr-FR" sz="1400" b="0" dirty="0">
              <a:solidFill>
                <a:schemeClr val="tx1"/>
              </a:solidFill>
              <a:latin typeface="Candara" pitchFamily="34" charset="0"/>
            </a:endParaRPr>
          </a:p>
          <a:p>
            <a:pPr algn="just" eaLnBrk="1" hangingPunct="1">
              <a:spcBef>
                <a:spcPct val="0"/>
              </a:spcBef>
            </a:pPr>
            <a:r>
              <a:rPr lang="fr-FR" altLang="fr-FR" sz="1400" b="0" dirty="0">
                <a:solidFill>
                  <a:schemeClr val="tx1"/>
                </a:solidFill>
                <a:latin typeface="Candara" pitchFamily="34" charset="0"/>
              </a:rPr>
              <a:t>Les </a:t>
            </a:r>
            <a:r>
              <a:rPr lang="fr-FR" altLang="fr-FR" sz="1400" dirty="0">
                <a:solidFill>
                  <a:srgbClr val="336699"/>
                </a:solidFill>
                <a:latin typeface="Candara" pitchFamily="34" charset="0"/>
              </a:rPr>
              <a:t>métiers de production </a:t>
            </a:r>
            <a:r>
              <a:rPr lang="fr-FR" altLang="fr-FR" sz="1400" b="0" dirty="0">
                <a:solidFill>
                  <a:schemeClr val="tx1"/>
                </a:solidFill>
                <a:latin typeface="Candara" pitchFamily="34" charset="0"/>
              </a:rPr>
              <a:t>sont </a:t>
            </a:r>
            <a:r>
              <a:rPr lang="fr-FR" altLang="fr-FR" sz="1400" dirty="0">
                <a:solidFill>
                  <a:schemeClr val="tx1"/>
                </a:solidFill>
                <a:latin typeface="Candara" pitchFamily="34" charset="0"/>
              </a:rPr>
              <a:t>prépondérants</a:t>
            </a:r>
            <a:r>
              <a:rPr lang="fr-FR" altLang="fr-FR" sz="1400" b="0" dirty="0">
                <a:solidFill>
                  <a:schemeClr val="tx1"/>
                </a:solidFill>
                <a:latin typeface="Candara" pitchFamily="34" charset="0"/>
              </a:rPr>
              <a:t> dans la branche et leur part dans les effectifs globaux augmente régulièrement pour atteindre 37,1% en 2016 contre 36% en 2015. </a:t>
            </a:r>
          </a:p>
          <a:p>
            <a:pPr algn="just" eaLnBrk="1" hangingPunct="1">
              <a:spcBef>
                <a:spcPct val="0"/>
              </a:spcBef>
            </a:pPr>
            <a:endParaRPr lang="fr-FR" altLang="fr-FR" sz="1400" b="0" dirty="0">
              <a:solidFill>
                <a:schemeClr val="tx1"/>
              </a:solidFill>
              <a:latin typeface="Candara" pitchFamily="34" charset="0"/>
            </a:endParaRPr>
          </a:p>
          <a:p>
            <a:pPr algn="just" eaLnBrk="1" hangingPunct="1">
              <a:spcBef>
                <a:spcPct val="0"/>
              </a:spcBef>
            </a:pPr>
            <a:r>
              <a:rPr lang="fr-FR" altLang="fr-FR" sz="1400" b="0" dirty="0">
                <a:solidFill>
                  <a:schemeClr val="tx1"/>
                </a:solidFill>
                <a:latin typeface="Candara" pitchFamily="34" charset="0"/>
              </a:rPr>
              <a:t>On observe les mêmes tendances au cours des dernières année avec  </a:t>
            </a:r>
            <a:r>
              <a:rPr lang="fr-FR" altLang="fr-FR" sz="1400" dirty="0">
                <a:solidFill>
                  <a:schemeClr val="tx1"/>
                </a:solidFill>
                <a:latin typeface="Candara" pitchFamily="34" charset="0"/>
              </a:rPr>
              <a:t>baisse des effectifs </a:t>
            </a:r>
            <a:r>
              <a:rPr lang="fr-FR" altLang="fr-FR" sz="1400" b="0" dirty="0">
                <a:solidFill>
                  <a:schemeClr val="tx1"/>
                </a:solidFill>
                <a:latin typeface="Candara" pitchFamily="34" charset="0"/>
              </a:rPr>
              <a:t>dans les métiers </a:t>
            </a:r>
            <a:r>
              <a:rPr lang="fr-FR" altLang="fr-FR" sz="1400" dirty="0">
                <a:solidFill>
                  <a:srgbClr val="336699"/>
                </a:solidFill>
                <a:latin typeface="Candara" pitchFamily="34" charset="0"/>
              </a:rPr>
              <a:t>Logistique/Achat</a:t>
            </a:r>
            <a:r>
              <a:rPr lang="fr-FR" altLang="fr-FR" sz="1400" b="0" dirty="0">
                <a:solidFill>
                  <a:schemeClr val="tx1"/>
                </a:solidFill>
                <a:latin typeface="Candara" pitchFamily="34" charset="0"/>
              </a:rPr>
              <a:t>, les métiers </a:t>
            </a:r>
            <a:r>
              <a:rPr lang="fr-FR" altLang="fr-FR" sz="1400" dirty="0">
                <a:solidFill>
                  <a:srgbClr val="336699"/>
                </a:solidFill>
                <a:latin typeface="Candara" pitchFamily="34" charset="0"/>
              </a:rPr>
              <a:t>techniques</a:t>
            </a:r>
            <a:r>
              <a:rPr lang="fr-FR" altLang="fr-FR" sz="1400" b="0" dirty="0">
                <a:solidFill>
                  <a:schemeClr val="tx1"/>
                </a:solidFill>
                <a:latin typeface="Candara" pitchFamily="34" charset="0"/>
              </a:rPr>
              <a:t> et les métiers </a:t>
            </a:r>
            <a:r>
              <a:rPr lang="fr-FR" altLang="fr-FR" sz="1400" dirty="0">
                <a:solidFill>
                  <a:srgbClr val="336699"/>
                </a:solidFill>
                <a:latin typeface="Candara" pitchFamily="34" charset="0"/>
              </a:rPr>
              <a:t>QHSE</a:t>
            </a:r>
            <a:r>
              <a:rPr lang="fr-FR" altLang="fr-FR" sz="1400" b="0" dirty="0">
                <a:solidFill>
                  <a:schemeClr val="tx1"/>
                </a:solidFill>
                <a:latin typeface="Candara" pitchFamily="34" charset="0"/>
              </a:rPr>
              <a:t>, mais une augmentation des métiers de la recherche et Développement.</a:t>
            </a:r>
          </a:p>
          <a:p>
            <a:pPr algn="just" eaLnBrk="1" hangingPunct="1">
              <a:spcBef>
                <a:spcPct val="0"/>
              </a:spcBef>
            </a:pPr>
            <a:endParaRPr lang="fr-FR" altLang="fr-FR" sz="1400" b="0" dirty="0">
              <a:solidFill>
                <a:schemeClr val="tx1"/>
              </a:solidFill>
              <a:latin typeface="Candara" pitchFamily="34" charset="0"/>
            </a:endParaRPr>
          </a:p>
          <a:p>
            <a:pPr algn="just" eaLnBrk="1" hangingPunct="1">
              <a:spcBef>
                <a:spcPct val="0"/>
              </a:spcBef>
            </a:pPr>
            <a:r>
              <a:rPr lang="fr-FR" altLang="fr-FR" sz="1400" b="0" dirty="0">
                <a:solidFill>
                  <a:schemeClr val="tx1"/>
                </a:solidFill>
                <a:latin typeface="Candara" pitchFamily="34" charset="0"/>
              </a:rPr>
              <a:t>La mixité des métiers restent très dépendante des métiers visés. </a:t>
            </a:r>
          </a:p>
          <a:p>
            <a:pPr marL="285750" indent="-285750" algn="just" eaLnBrk="1" hangingPunct="1">
              <a:spcBef>
                <a:spcPct val="0"/>
              </a:spcBef>
              <a:buFont typeface="Arial" panose="020B0604020202020204" pitchFamily="34" charset="0"/>
              <a:buChar char="•"/>
            </a:pPr>
            <a:r>
              <a:rPr lang="fr-FR" altLang="fr-FR" sz="1400" b="0" dirty="0">
                <a:solidFill>
                  <a:schemeClr val="tx1"/>
                </a:solidFill>
                <a:latin typeface="Candara" pitchFamily="34" charset="0"/>
              </a:rPr>
              <a:t>Au sein de la </a:t>
            </a:r>
            <a:r>
              <a:rPr lang="fr-FR" altLang="fr-FR" sz="1400" dirty="0">
                <a:solidFill>
                  <a:srgbClr val="336699"/>
                </a:solidFill>
                <a:latin typeface="Candara" pitchFamily="34" charset="0"/>
              </a:rPr>
              <a:t>famille métier production</a:t>
            </a:r>
            <a:r>
              <a:rPr lang="fr-FR" altLang="fr-FR" sz="1400" b="0" dirty="0">
                <a:solidFill>
                  <a:schemeClr val="tx1"/>
                </a:solidFill>
                <a:latin typeface="Candara" pitchFamily="34" charset="0"/>
              </a:rPr>
              <a:t>, </a:t>
            </a:r>
            <a:r>
              <a:rPr lang="fr-FR" altLang="fr-FR" sz="1400" dirty="0">
                <a:solidFill>
                  <a:schemeClr val="tx1"/>
                </a:solidFill>
                <a:latin typeface="Candara" pitchFamily="34" charset="0"/>
              </a:rPr>
              <a:t>73% des salariés sont des hommes</a:t>
            </a:r>
            <a:r>
              <a:rPr lang="fr-FR" altLang="fr-FR" sz="1400" b="0" dirty="0">
                <a:solidFill>
                  <a:schemeClr val="tx1"/>
                </a:solidFill>
                <a:latin typeface="Candara" pitchFamily="34" charset="0"/>
              </a:rPr>
              <a:t>, mais la </a:t>
            </a:r>
            <a:r>
              <a:rPr lang="fr-FR" altLang="fr-FR" sz="1400" dirty="0">
                <a:solidFill>
                  <a:schemeClr val="tx1"/>
                </a:solidFill>
                <a:latin typeface="Candara" pitchFamily="34" charset="0"/>
              </a:rPr>
              <a:t>part des femmes </a:t>
            </a:r>
            <a:r>
              <a:rPr lang="fr-FR" altLang="fr-FR" sz="1400" b="0" dirty="0">
                <a:solidFill>
                  <a:schemeClr val="tx1"/>
                </a:solidFill>
                <a:latin typeface="Candara" pitchFamily="34" charset="0"/>
              </a:rPr>
              <a:t>a progressé pour la 2</a:t>
            </a:r>
            <a:r>
              <a:rPr lang="fr-FR" altLang="fr-FR" sz="1400" b="0" baseline="30000" dirty="0">
                <a:solidFill>
                  <a:schemeClr val="tx1"/>
                </a:solidFill>
                <a:latin typeface="Candara" pitchFamily="34" charset="0"/>
              </a:rPr>
              <a:t>e</a:t>
            </a:r>
            <a:r>
              <a:rPr lang="fr-FR" altLang="fr-FR" sz="1400" b="0" dirty="0">
                <a:solidFill>
                  <a:schemeClr val="tx1"/>
                </a:solidFill>
                <a:latin typeface="Candara" pitchFamily="34" charset="0"/>
              </a:rPr>
              <a:t> année consécutive. Les salariés de cette famille métier sont légèrement plus jeunes que l’ensemble des salariés de la branche.</a:t>
            </a:r>
          </a:p>
          <a:p>
            <a:pPr algn="just" eaLnBrk="1" hangingPunct="1">
              <a:spcBef>
                <a:spcPct val="0"/>
              </a:spcBef>
            </a:pPr>
            <a:endParaRPr lang="fr-FR" altLang="fr-FR" sz="1400" b="0" dirty="0">
              <a:solidFill>
                <a:schemeClr val="tx1"/>
              </a:solidFill>
              <a:latin typeface="Candara" pitchFamily="34" charset="0"/>
            </a:endParaRPr>
          </a:p>
          <a:p>
            <a:pPr marL="285750" indent="-285750" algn="just" eaLnBrk="1" hangingPunct="1">
              <a:spcBef>
                <a:spcPct val="0"/>
              </a:spcBef>
              <a:buFont typeface="Arial" panose="020B0604020202020204" pitchFamily="34" charset="0"/>
              <a:buChar char="•"/>
            </a:pPr>
            <a:r>
              <a:rPr lang="fr-FR" altLang="fr-FR" sz="1400" b="0" dirty="0">
                <a:solidFill>
                  <a:schemeClr val="tx1"/>
                </a:solidFill>
                <a:latin typeface="Candara" pitchFamily="34" charset="0"/>
              </a:rPr>
              <a:t>Les </a:t>
            </a:r>
            <a:r>
              <a:rPr lang="fr-FR" altLang="fr-FR" sz="1400" dirty="0">
                <a:solidFill>
                  <a:srgbClr val="336699"/>
                </a:solidFill>
                <a:latin typeface="Candara" pitchFamily="34" charset="0"/>
              </a:rPr>
              <a:t>métiers Recherche et développement </a:t>
            </a:r>
            <a:r>
              <a:rPr lang="fr-FR" altLang="fr-FR" sz="1400" b="0" dirty="0">
                <a:solidFill>
                  <a:schemeClr val="tx1"/>
                </a:solidFill>
                <a:latin typeface="Candara" pitchFamily="34" charset="0"/>
              </a:rPr>
              <a:t>sont beaucoup </a:t>
            </a:r>
            <a:r>
              <a:rPr lang="fr-FR" altLang="fr-FR" sz="1400" dirty="0">
                <a:solidFill>
                  <a:schemeClr val="tx1"/>
                </a:solidFill>
                <a:latin typeface="Candara" pitchFamily="34" charset="0"/>
              </a:rPr>
              <a:t>plus féminins </a:t>
            </a:r>
            <a:r>
              <a:rPr lang="fr-FR" altLang="fr-FR" sz="1400" b="0" dirty="0">
                <a:solidFill>
                  <a:schemeClr val="tx1"/>
                </a:solidFill>
                <a:latin typeface="Candara" pitchFamily="34" charset="0"/>
              </a:rPr>
              <a:t>: 47,2% des salariés sont des femmes en 2016, contre 46% en 2015. </a:t>
            </a:r>
          </a:p>
          <a:p>
            <a:pPr algn="just" eaLnBrk="1" hangingPunct="1">
              <a:spcBef>
                <a:spcPct val="0"/>
              </a:spcBef>
            </a:pPr>
            <a:endParaRPr lang="fr-FR" altLang="fr-FR" sz="1400" b="0" dirty="0">
              <a:solidFill>
                <a:schemeClr val="tx1"/>
              </a:solidFill>
              <a:latin typeface="Candara" pitchFamily="34" charset="0"/>
            </a:endParaRPr>
          </a:p>
          <a:p>
            <a:pPr marL="285750" indent="-285750" algn="just" eaLnBrk="1" hangingPunct="1">
              <a:spcBef>
                <a:spcPct val="0"/>
              </a:spcBef>
              <a:buFont typeface="Arial" panose="020B0604020202020204" pitchFamily="34" charset="0"/>
              <a:buChar char="•"/>
            </a:pPr>
            <a:r>
              <a:rPr lang="fr-FR" altLang="fr-FR" sz="1400" b="0" dirty="0">
                <a:solidFill>
                  <a:schemeClr val="tx1"/>
                </a:solidFill>
                <a:latin typeface="Candara" pitchFamily="34" charset="0"/>
              </a:rPr>
              <a:t>Et parmi les métiers </a:t>
            </a:r>
            <a:r>
              <a:rPr lang="fr-FR" altLang="fr-FR" sz="1400" dirty="0">
                <a:solidFill>
                  <a:srgbClr val="336699"/>
                </a:solidFill>
                <a:latin typeface="Candara" pitchFamily="34" charset="0"/>
              </a:rPr>
              <a:t>Techniques</a:t>
            </a:r>
            <a:r>
              <a:rPr lang="fr-FR" altLang="fr-FR" sz="1400" b="0" dirty="0">
                <a:solidFill>
                  <a:schemeClr val="tx1"/>
                </a:solidFill>
                <a:latin typeface="Candara" pitchFamily="34" charset="0"/>
              </a:rPr>
              <a:t>, la part des hommes déjà très importante augmente en 2016 atteignant 91,6% en 2016,</a:t>
            </a:r>
          </a:p>
          <a:p>
            <a:pPr algn="just" eaLnBrk="1" hangingPunct="1">
              <a:spcBef>
                <a:spcPct val="0"/>
              </a:spcBef>
            </a:pPr>
            <a:endParaRPr lang="fr-FR" altLang="fr-FR" sz="1400" b="0" dirty="0">
              <a:solidFill>
                <a:schemeClr val="tx1"/>
              </a:solidFill>
              <a:latin typeface="Candara" pitchFamily="34" charset="0"/>
            </a:endParaRPr>
          </a:p>
          <a:p>
            <a:pPr algn="just" eaLnBrk="1" hangingPunct="1">
              <a:spcBef>
                <a:spcPct val="0"/>
              </a:spcBef>
            </a:pPr>
            <a:endParaRPr lang="fr-FR" altLang="fr-FR" sz="1400" b="0" dirty="0">
              <a:solidFill>
                <a:schemeClr val="tx1"/>
              </a:solidFill>
              <a:latin typeface="Candara" pitchFamily="34" charset="0"/>
            </a:endParaRPr>
          </a:p>
        </p:txBody>
      </p:sp>
      <p:sp>
        <p:nvSpPr>
          <p:cNvPr id="8" name="Espace réservé du pied de page 7"/>
          <p:cNvSpPr>
            <a:spLocks noGrp="1"/>
          </p:cNvSpPr>
          <p:nvPr>
            <p:ph type="ftr" sz="quarter" idx="11"/>
            <p:custDataLst>
              <p:tags r:id="rId3"/>
            </p:custDataLst>
          </p:nvPr>
        </p:nvSpPr>
        <p:spPr>
          <a:xfrm>
            <a:off x="2915816" y="6569944"/>
            <a:ext cx="2895600" cy="288056"/>
          </a:xfrm>
        </p:spPr>
        <p:txBody>
          <a:bodyPr/>
          <a:lstStyle/>
          <a:p>
            <a:pPr>
              <a:defRPr/>
            </a:pPr>
            <a:fld id="{7964B795-B3A2-4FE1-90A7-B7B9F638C9BB}" type="slidenum">
              <a:rPr lang="fr-FR" smtClean="0">
                <a:solidFill>
                  <a:srgbClr val="336699"/>
                </a:solidFill>
              </a:rPr>
              <a:pPr>
                <a:defRPr/>
              </a:pPr>
              <a:t>7</a:t>
            </a:fld>
            <a:endParaRPr lang="fr-FR" dirty="0">
              <a:solidFill>
                <a:srgbClr val="33669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oneTexte 1"/>
          <p:cNvSpPr txBox="1">
            <a:spLocks noChangeArrowheads="1"/>
          </p:cNvSpPr>
          <p:nvPr>
            <p:custDataLst>
              <p:tags r:id="rId1"/>
            </p:custDataLst>
          </p:nvPr>
        </p:nvSpPr>
        <p:spPr bwMode="auto">
          <a:xfrm>
            <a:off x="755650" y="333375"/>
            <a:ext cx="388778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dirty="0">
                <a:solidFill>
                  <a:schemeClr val="bg1"/>
                </a:solidFill>
              </a:rPr>
              <a:t>SYNTHESE DE L’ETUDE</a:t>
            </a:r>
          </a:p>
        </p:txBody>
      </p:sp>
      <p:sp>
        <p:nvSpPr>
          <p:cNvPr id="5" name="Rectangle 1"/>
          <p:cNvSpPr>
            <a:spLocks noChangeArrowheads="1"/>
          </p:cNvSpPr>
          <p:nvPr>
            <p:custDataLst>
              <p:tags r:id="rId2"/>
            </p:custDataLst>
          </p:nvPr>
        </p:nvSpPr>
        <p:spPr bwMode="auto">
          <a:xfrm>
            <a:off x="173463" y="1772817"/>
            <a:ext cx="8891588" cy="2572499"/>
          </a:xfrm>
          <a:prstGeom prst="rect">
            <a:avLst/>
          </a:prstGeom>
          <a:noFill/>
          <a:ln>
            <a:noFill/>
          </a:ln>
        </p:spPr>
        <p:txBody>
          <a:bodyPr wrap="square">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pPr>
            <a:r>
              <a:rPr lang="fr-FR" altLang="fr-FR" sz="1400" i="1" dirty="0">
                <a:solidFill>
                  <a:srgbClr val="FF9900"/>
                </a:solidFill>
                <a:latin typeface="Candara" pitchFamily="34" charset="0"/>
              </a:rPr>
              <a:t>UN ECLAIRAGE REGIONAL DE L’EMPLOI DES SALARIES DANS LES INDUSTRIES CHIMIQUES</a:t>
            </a:r>
          </a:p>
          <a:p>
            <a:pPr algn="just" eaLnBrk="1" hangingPunct="1">
              <a:spcBef>
                <a:spcPct val="0"/>
              </a:spcBef>
            </a:pPr>
            <a:endParaRPr lang="fr-FR" altLang="fr-FR" sz="1300" b="0" dirty="0">
              <a:solidFill>
                <a:srgbClr val="FF3399"/>
              </a:solidFill>
              <a:latin typeface="Candara" panose="020E0502030303020204" pitchFamily="34" charset="0"/>
            </a:endParaRPr>
          </a:p>
          <a:p>
            <a:pPr algn="just" eaLnBrk="1" hangingPunct="1">
              <a:lnSpc>
                <a:spcPts val="1700"/>
              </a:lnSpc>
              <a:spcBef>
                <a:spcPts val="600"/>
              </a:spcBef>
              <a:spcAft>
                <a:spcPts val="600"/>
              </a:spcAft>
            </a:pPr>
            <a:r>
              <a:rPr lang="fr-FR" altLang="fr-FR" sz="1300" dirty="0">
                <a:solidFill>
                  <a:srgbClr val="336699"/>
                </a:solidFill>
                <a:latin typeface="Candara" panose="020E0502030303020204" pitchFamily="34" charset="0"/>
              </a:rPr>
              <a:t>L’analyse régionale des emplois </a:t>
            </a:r>
            <a:r>
              <a:rPr lang="fr-FR" altLang="fr-FR" sz="1300" b="0" dirty="0">
                <a:solidFill>
                  <a:schemeClr val="tx1"/>
                </a:solidFill>
                <a:latin typeface="Candara" panose="020E0502030303020204" pitchFamily="34" charset="0"/>
              </a:rPr>
              <a:t>montre des évolutions assez contrastée:</a:t>
            </a:r>
          </a:p>
          <a:p>
            <a:pPr marL="285750" indent="-285750" algn="just" eaLnBrk="1" hangingPunct="1">
              <a:lnSpc>
                <a:spcPts val="1700"/>
              </a:lnSpc>
              <a:spcBef>
                <a:spcPts val="600"/>
              </a:spcBef>
              <a:spcAft>
                <a:spcPts val="600"/>
              </a:spcAft>
              <a:buFont typeface="Arial" panose="020B0604020202020204" pitchFamily="34" charset="0"/>
              <a:buChar char="•"/>
            </a:pPr>
            <a:r>
              <a:rPr lang="fr-FR" altLang="fr-FR" sz="1300" b="0" dirty="0">
                <a:solidFill>
                  <a:schemeClr val="tx1"/>
                </a:solidFill>
                <a:latin typeface="Candara" panose="020E0502030303020204" pitchFamily="34" charset="0"/>
              </a:rPr>
              <a:t>7 régions voient une augmentation de leurs effectifs : Ile de France, Grand Est, Bretagne, Pays de la Loire, Occitanie, PACA et Corse</a:t>
            </a:r>
          </a:p>
          <a:p>
            <a:pPr marL="285750" indent="-285750" algn="just" eaLnBrk="1" hangingPunct="1">
              <a:lnSpc>
                <a:spcPts val="1700"/>
              </a:lnSpc>
              <a:spcBef>
                <a:spcPts val="600"/>
              </a:spcBef>
              <a:spcAft>
                <a:spcPts val="600"/>
              </a:spcAft>
              <a:buFont typeface="Arial" panose="020B0604020202020204" pitchFamily="34" charset="0"/>
              <a:buChar char="•"/>
            </a:pPr>
            <a:r>
              <a:rPr lang="fr-FR" altLang="fr-FR" sz="1300" b="0" dirty="0">
                <a:solidFill>
                  <a:schemeClr val="tx1"/>
                </a:solidFill>
                <a:latin typeface="Candara" panose="020E0502030303020204" pitchFamily="34" charset="0"/>
              </a:rPr>
              <a:t>Et 6 une baisse : Centre Val de Loire, Bourgogne, Normandie, Haut de France, Nouvelle Aquitaine et Auvergne Rhône Alpes.</a:t>
            </a:r>
          </a:p>
          <a:p>
            <a:pPr algn="just" eaLnBrk="1" hangingPunct="1">
              <a:lnSpc>
                <a:spcPts val="1700"/>
              </a:lnSpc>
              <a:spcBef>
                <a:spcPts val="600"/>
              </a:spcBef>
              <a:spcAft>
                <a:spcPts val="600"/>
              </a:spcAft>
            </a:pPr>
            <a:r>
              <a:rPr lang="fr-FR" altLang="fr-FR" sz="1300" b="0" dirty="0">
                <a:solidFill>
                  <a:schemeClr val="tx1"/>
                </a:solidFill>
                <a:latin typeface="Candara" panose="020E0502030303020204" pitchFamily="34" charset="0"/>
              </a:rPr>
              <a:t>La position de chaque région dans l’emploi total des industries chimiques reste toutefois assez stable, t</a:t>
            </a:r>
            <a:r>
              <a:rPr lang="fr-FR" altLang="fr-FR" sz="1300" dirty="0">
                <a:solidFill>
                  <a:schemeClr val="tx1"/>
                </a:solidFill>
                <a:latin typeface="Candara" panose="020E0502030303020204" pitchFamily="34" charset="0"/>
              </a:rPr>
              <a:t>rois grandes régions concentrent 56% des emplois </a:t>
            </a:r>
            <a:r>
              <a:rPr lang="fr-FR" altLang="fr-FR" sz="1300" b="0" dirty="0">
                <a:solidFill>
                  <a:schemeClr val="tx1"/>
                </a:solidFill>
                <a:latin typeface="Candara" panose="020E0502030303020204" pitchFamily="34" charset="0"/>
              </a:rPr>
              <a:t>: l’Ile de France, Auvergne-Rhône-Alpes et les Hauts de France.</a:t>
            </a:r>
            <a:endParaRPr lang="fr-FR" altLang="fr-FR" sz="1300" b="0" dirty="0">
              <a:solidFill>
                <a:srgbClr val="FF3399"/>
              </a:solidFill>
              <a:latin typeface="Candara" panose="020E0502030303020204" pitchFamily="34" charset="0"/>
            </a:endParaRPr>
          </a:p>
        </p:txBody>
      </p:sp>
      <p:sp>
        <p:nvSpPr>
          <p:cNvPr id="8" name="Espace réservé du pied de page 7"/>
          <p:cNvSpPr>
            <a:spLocks noGrp="1"/>
          </p:cNvSpPr>
          <p:nvPr>
            <p:ph type="ftr" sz="quarter" idx="11"/>
            <p:custDataLst>
              <p:tags r:id="rId3"/>
            </p:custDataLst>
          </p:nvPr>
        </p:nvSpPr>
        <p:spPr>
          <a:xfrm>
            <a:off x="3188568" y="6453336"/>
            <a:ext cx="2895600" cy="260226"/>
          </a:xfrm>
        </p:spPr>
        <p:txBody>
          <a:bodyPr/>
          <a:lstStyle/>
          <a:p>
            <a:pPr>
              <a:defRPr/>
            </a:pPr>
            <a:fld id="{79336304-0D97-436C-85EE-C5782DF26257}" type="slidenum">
              <a:rPr lang="fr-FR" smtClean="0">
                <a:solidFill>
                  <a:srgbClr val="336699"/>
                </a:solidFill>
              </a:rPr>
              <a:pPr>
                <a:defRPr/>
              </a:pPr>
              <a:t>8</a:t>
            </a:fld>
            <a:endParaRPr lang="fr-FR" dirty="0">
              <a:solidFill>
                <a:srgbClr val="33669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oneTexte 1"/>
          <p:cNvSpPr txBox="1">
            <a:spLocks noChangeArrowheads="1"/>
          </p:cNvSpPr>
          <p:nvPr>
            <p:custDataLst>
              <p:tags r:id="rId1"/>
            </p:custDataLst>
          </p:nvPr>
        </p:nvSpPr>
        <p:spPr bwMode="auto">
          <a:xfrm>
            <a:off x="755650" y="333375"/>
            <a:ext cx="388778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b="1">
                <a:solidFill>
                  <a:srgbClr val="305B7D"/>
                </a:solidFill>
                <a:latin typeface="Arial" charset="0"/>
                <a:cs typeface="Arial" charset="0"/>
              </a:defRPr>
            </a:lvl1pPr>
            <a:lvl2pPr marL="742950" indent="-285750" eaLnBrk="0" hangingPunct="0">
              <a:spcBef>
                <a:spcPct val="20000"/>
              </a:spcBef>
              <a:buChar char="–"/>
              <a:defRPr sz="1600" b="1">
                <a:solidFill>
                  <a:schemeClr val="tx1"/>
                </a:solidFill>
                <a:latin typeface="Arial" charset="0"/>
                <a:cs typeface="Arial" charset="0"/>
              </a:defRPr>
            </a:lvl2pPr>
            <a:lvl3pPr marL="1143000" indent="-228600" eaLnBrk="0" hangingPunct="0">
              <a:spcBef>
                <a:spcPct val="20000"/>
              </a:spcBef>
              <a:buChar char="•"/>
              <a:defRPr sz="16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fr-FR" altLang="fr-FR" dirty="0">
                <a:solidFill>
                  <a:schemeClr val="bg1"/>
                </a:solidFill>
              </a:rPr>
              <a:t>SYNTHESE DE L’ETUDE</a:t>
            </a:r>
          </a:p>
        </p:txBody>
      </p:sp>
      <p:sp>
        <p:nvSpPr>
          <p:cNvPr id="5" name="Rectangle 4"/>
          <p:cNvSpPr/>
          <p:nvPr>
            <p:custDataLst>
              <p:tags r:id="rId2"/>
            </p:custDataLst>
          </p:nvPr>
        </p:nvSpPr>
        <p:spPr>
          <a:xfrm>
            <a:off x="358775" y="1844824"/>
            <a:ext cx="8569325" cy="2954655"/>
          </a:xfrm>
          <a:prstGeom prst="rect">
            <a:avLst/>
          </a:prstGeom>
          <a:noFill/>
        </p:spPr>
        <p:txBody>
          <a:bodyPr>
            <a:spAutoFit/>
          </a:bodyPr>
          <a:lstStyle/>
          <a:p>
            <a:pPr algn="just">
              <a:defRPr/>
            </a:pPr>
            <a:r>
              <a:rPr lang="fr-FR" altLang="fr-FR" sz="1400" b="1" i="1" dirty="0">
                <a:solidFill>
                  <a:srgbClr val="FFC000"/>
                </a:solidFill>
                <a:latin typeface="Candara" panose="020E0502030303020204" pitchFamily="34" charset="0"/>
              </a:rPr>
              <a:t>LES SALARIES SENIORS</a:t>
            </a:r>
          </a:p>
          <a:p>
            <a:pPr algn="just">
              <a:defRPr/>
            </a:pPr>
            <a:endParaRPr lang="fr-FR" altLang="fr-FR" sz="1300" dirty="0">
              <a:latin typeface="Candara" pitchFamily="34" charset="0"/>
            </a:endParaRPr>
          </a:p>
          <a:p>
            <a:pPr algn="just">
              <a:lnSpc>
                <a:spcPts val="1700"/>
              </a:lnSpc>
              <a:spcBef>
                <a:spcPts val="600"/>
              </a:spcBef>
              <a:spcAft>
                <a:spcPts val="600"/>
              </a:spcAft>
              <a:defRPr/>
            </a:pPr>
            <a:r>
              <a:rPr lang="fr-FR" altLang="fr-FR" sz="1300" dirty="0">
                <a:latin typeface="Candara" pitchFamily="34" charset="0"/>
              </a:rPr>
              <a:t>Comme dans tous les secteurs d’activités, la part des seniors augmente dans les industries chimiques. La part des </a:t>
            </a:r>
            <a:r>
              <a:rPr lang="fr-FR" altLang="fr-FR" sz="1300" b="1" dirty="0">
                <a:solidFill>
                  <a:srgbClr val="497592"/>
                </a:solidFill>
                <a:latin typeface="Candara" pitchFamily="34" charset="0"/>
              </a:rPr>
              <a:t>salariés de plus de 50 ans </a:t>
            </a:r>
            <a:r>
              <a:rPr lang="fr-FR" altLang="fr-FR" sz="1300" dirty="0">
                <a:latin typeface="Candara" pitchFamily="34" charset="0"/>
              </a:rPr>
              <a:t>est passé de </a:t>
            </a:r>
            <a:r>
              <a:rPr lang="fr-FR" altLang="fr-FR" sz="1300" b="1" dirty="0">
                <a:latin typeface="Candara" pitchFamily="34" charset="0"/>
              </a:rPr>
              <a:t>28,7% à 29,2% en 2016. </a:t>
            </a:r>
            <a:endParaRPr lang="fr-FR" altLang="fr-FR" sz="1300" dirty="0">
              <a:latin typeface="Candara" pitchFamily="34" charset="0"/>
            </a:endParaRPr>
          </a:p>
          <a:p>
            <a:pPr algn="just">
              <a:lnSpc>
                <a:spcPts val="1700"/>
              </a:lnSpc>
              <a:spcBef>
                <a:spcPts val="600"/>
              </a:spcBef>
              <a:spcAft>
                <a:spcPts val="600"/>
              </a:spcAft>
              <a:defRPr/>
            </a:pPr>
            <a:r>
              <a:rPr lang="fr-FR" altLang="fr-FR" sz="1300" dirty="0">
                <a:latin typeface="Candara" pitchFamily="34" charset="0"/>
              </a:rPr>
              <a:t>Les seniors de la branche sont </a:t>
            </a:r>
            <a:r>
              <a:rPr lang="fr-FR" altLang="fr-FR" sz="1300" b="1" dirty="0">
                <a:latin typeface="Candara" pitchFamily="34" charset="0"/>
              </a:rPr>
              <a:t>majoritairement des hommes, </a:t>
            </a:r>
            <a:r>
              <a:rPr lang="fr-FR" altLang="fr-FR" sz="1300" dirty="0">
                <a:latin typeface="Candara" pitchFamily="34" charset="0"/>
              </a:rPr>
              <a:t>mais la </a:t>
            </a:r>
            <a:r>
              <a:rPr lang="fr-FR" altLang="fr-FR" sz="1300" b="1" dirty="0">
                <a:latin typeface="Candara" pitchFamily="34" charset="0"/>
              </a:rPr>
              <a:t>part des femmes augmente </a:t>
            </a:r>
            <a:r>
              <a:rPr lang="fr-FR" altLang="fr-FR" sz="1300" dirty="0">
                <a:latin typeface="Candara" pitchFamily="34" charset="0"/>
              </a:rPr>
              <a:t>parmi les salariés de 50 ans et plus (33,6% des seniors contre 39% des salariés de la branche). </a:t>
            </a:r>
            <a:r>
              <a:rPr lang="fr-FR" altLang="fr-FR" sz="1300" b="1" dirty="0">
                <a:latin typeface="Candara" pitchFamily="34" charset="0"/>
              </a:rPr>
              <a:t>Les seniors, </a:t>
            </a:r>
            <a:r>
              <a:rPr lang="fr-FR" altLang="fr-FR" sz="1300" dirty="0">
                <a:latin typeface="Candara" pitchFamily="34" charset="0"/>
              </a:rPr>
              <a:t>globalement travaillent </a:t>
            </a:r>
            <a:r>
              <a:rPr lang="fr-FR" altLang="fr-FR" sz="1300" b="1" dirty="0">
                <a:latin typeface="Candara" pitchFamily="34" charset="0"/>
              </a:rPr>
              <a:t>plus souvent à temps complets </a:t>
            </a:r>
            <a:r>
              <a:rPr lang="fr-FR" altLang="fr-FR" sz="1300" dirty="0">
                <a:latin typeface="Candara" pitchFamily="34" charset="0"/>
              </a:rPr>
              <a:t>que l’ensemble des salariés de la branche.</a:t>
            </a:r>
          </a:p>
          <a:p>
            <a:pPr algn="just">
              <a:lnSpc>
                <a:spcPts val="1700"/>
              </a:lnSpc>
              <a:spcBef>
                <a:spcPts val="600"/>
              </a:spcBef>
              <a:spcAft>
                <a:spcPts val="600"/>
              </a:spcAft>
              <a:defRPr/>
            </a:pPr>
            <a:endParaRPr lang="fr-FR" altLang="fr-FR" sz="1300" dirty="0">
              <a:latin typeface="Candara" pitchFamily="34" charset="0"/>
            </a:endParaRPr>
          </a:p>
          <a:p>
            <a:pPr algn="just">
              <a:defRPr/>
            </a:pPr>
            <a:endParaRPr lang="fr-FR" altLang="fr-FR" sz="1300" dirty="0">
              <a:latin typeface="Candara" pitchFamily="34" charset="0"/>
            </a:endParaRPr>
          </a:p>
          <a:p>
            <a:pPr algn="just">
              <a:defRPr/>
            </a:pPr>
            <a:endParaRPr lang="fr-FR" altLang="fr-FR" sz="1300" dirty="0">
              <a:latin typeface="Candara" pitchFamily="34" charset="0"/>
            </a:endParaRPr>
          </a:p>
          <a:p>
            <a:pPr algn="just">
              <a:defRPr/>
            </a:pPr>
            <a:endParaRPr lang="fr-FR" altLang="fr-FR" dirty="0">
              <a:latin typeface="Candara" panose="020E0502030303020204" pitchFamily="34" charset="0"/>
            </a:endParaRPr>
          </a:p>
        </p:txBody>
      </p:sp>
      <p:sp>
        <p:nvSpPr>
          <p:cNvPr id="8" name="Espace réservé du pied de page 7"/>
          <p:cNvSpPr>
            <a:spLocks noGrp="1"/>
          </p:cNvSpPr>
          <p:nvPr>
            <p:ph type="ftr" sz="quarter" idx="11"/>
            <p:custDataLst>
              <p:tags r:id="rId3"/>
            </p:custDataLst>
          </p:nvPr>
        </p:nvSpPr>
        <p:spPr>
          <a:xfrm>
            <a:off x="3203848" y="6453336"/>
            <a:ext cx="2895600" cy="288032"/>
          </a:xfrm>
        </p:spPr>
        <p:txBody>
          <a:bodyPr/>
          <a:lstStyle/>
          <a:p>
            <a:pPr>
              <a:defRPr/>
            </a:pPr>
            <a:fld id="{085C09A6-73B4-460D-9991-C7D93F303850}" type="slidenum">
              <a:rPr lang="fr-FR" smtClean="0">
                <a:solidFill>
                  <a:srgbClr val="336699"/>
                </a:solidFill>
              </a:rPr>
              <a:pPr>
                <a:defRPr/>
              </a:pPr>
              <a:t>9</a:t>
            </a:fld>
            <a:endParaRPr lang="fr-FR" dirty="0">
              <a:solidFill>
                <a:srgbClr val="336699"/>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5"/>
</p:tagLst>
</file>

<file path=ppt/tags/tag104.xml><?xml version="1.0" encoding="utf-8"?>
<p:tagLst xmlns:a="http://schemas.openxmlformats.org/drawingml/2006/main" xmlns:r="http://schemas.openxmlformats.org/officeDocument/2006/relationships" xmlns:p="http://schemas.openxmlformats.org/presentationml/2006/main">
  <p:tag name="NUM" val="6"/>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6"/>
</p:tagLst>
</file>

<file path=ppt/tags/tag111.xml><?xml version="1.0" encoding="utf-8"?>
<p:tagLst xmlns:a="http://schemas.openxmlformats.org/drawingml/2006/main" xmlns:r="http://schemas.openxmlformats.org/officeDocument/2006/relationships" xmlns:p="http://schemas.openxmlformats.org/presentationml/2006/main">
  <p:tag name="NUM" val="7"/>
</p:tagLst>
</file>

<file path=ppt/tags/tag112.xml><?xml version="1.0" encoding="utf-8"?>
<p:tagLst xmlns:a="http://schemas.openxmlformats.org/drawingml/2006/main" xmlns:r="http://schemas.openxmlformats.org/officeDocument/2006/relationships" xmlns:p="http://schemas.openxmlformats.org/presentationml/2006/main">
  <p:tag name="NUM" val="8"/>
</p:tagLst>
</file>

<file path=ppt/tags/tag113.xml><?xml version="1.0" encoding="utf-8"?>
<p:tagLst xmlns:a="http://schemas.openxmlformats.org/drawingml/2006/main" xmlns:r="http://schemas.openxmlformats.org/officeDocument/2006/relationships" xmlns:p="http://schemas.openxmlformats.org/presentationml/2006/main">
  <p:tag name="NUM" val="9"/>
</p:tagLst>
</file>

<file path=ppt/tags/tag114.xml><?xml version="1.0" encoding="utf-8"?>
<p:tagLst xmlns:a="http://schemas.openxmlformats.org/drawingml/2006/main" xmlns:r="http://schemas.openxmlformats.org/officeDocument/2006/relationships" xmlns:p="http://schemas.openxmlformats.org/presentationml/2006/main">
  <p:tag name="NUM" val="10"/>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4"/>
</p:tagLst>
</file>

<file path=ppt/tags/tag119.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6"/>
</p:tagLst>
</file>

<file path=ppt/tags/tag121.xml><?xml version="1.0" encoding="utf-8"?>
<p:tagLst xmlns:a="http://schemas.openxmlformats.org/drawingml/2006/main" xmlns:r="http://schemas.openxmlformats.org/officeDocument/2006/relationships" xmlns:p="http://schemas.openxmlformats.org/presentationml/2006/main">
  <p:tag name="NUM" val="7"/>
</p:tagLst>
</file>

<file path=ppt/tags/tag122.xml><?xml version="1.0" encoding="utf-8"?>
<p:tagLst xmlns:a="http://schemas.openxmlformats.org/drawingml/2006/main" xmlns:r="http://schemas.openxmlformats.org/officeDocument/2006/relationships" xmlns:p="http://schemas.openxmlformats.org/presentationml/2006/main">
  <p:tag name="NUM" val="8"/>
</p:tagLst>
</file>

<file path=ppt/tags/tag123.xml><?xml version="1.0" encoding="utf-8"?>
<p:tagLst xmlns:a="http://schemas.openxmlformats.org/drawingml/2006/main" xmlns:r="http://schemas.openxmlformats.org/officeDocument/2006/relationships" xmlns:p="http://schemas.openxmlformats.org/presentationml/2006/main">
  <p:tag name="NUM" val="9"/>
</p:tagLst>
</file>

<file path=ppt/tags/tag124.xml><?xml version="1.0" encoding="utf-8"?>
<p:tagLst xmlns:a="http://schemas.openxmlformats.org/drawingml/2006/main" xmlns:r="http://schemas.openxmlformats.org/officeDocument/2006/relationships" xmlns:p="http://schemas.openxmlformats.org/presentationml/2006/main">
  <p:tag name="NUM" val="10"/>
</p:tagLst>
</file>

<file path=ppt/tags/tag125.xml><?xml version="1.0" encoding="utf-8"?>
<p:tagLst xmlns:a="http://schemas.openxmlformats.org/drawingml/2006/main" xmlns:r="http://schemas.openxmlformats.org/officeDocument/2006/relationships" xmlns:p="http://schemas.openxmlformats.org/presentationml/2006/main">
  <p:tag name="NUM" val="11"/>
</p:tagLst>
</file>

<file path=ppt/tags/tag126.xml><?xml version="1.0" encoding="utf-8"?>
<p:tagLst xmlns:a="http://schemas.openxmlformats.org/drawingml/2006/main" xmlns:r="http://schemas.openxmlformats.org/officeDocument/2006/relationships" xmlns:p="http://schemas.openxmlformats.org/presentationml/2006/main">
  <p:tag name="NUM" val="12"/>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4"/>
</p:tagLst>
</file>

<file path=ppt/tags/tag131.xml><?xml version="1.0" encoding="utf-8"?>
<p:tagLst xmlns:a="http://schemas.openxmlformats.org/drawingml/2006/main" xmlns:r="http://schemas.openxmlformats.org/officeDocument/2006/relationships" xmlns:p="http://schemas.openxmlformats.org/presentationml/2006/main">
  <p:tag name="NUM" val="5"/>
</p:tagLst>
</file>

<file path=ppt/tags/tag132.xml><?xml version="1.0" encoding="utf-8"?>
<p:tagLst xmlns:a="http://schemas.openxmlformats.org/drawingml/2006/main" xmlns:r="http://schemas.openxmlformats.org/officeDocument/2006/relationships" xmlns:p="http://schemas.openxmlformats.org/presentationml/2006/main">
  <p:tag name="NUM" val="6"/>
</p:tagLst>
</file>

<file path=ppt/tags/tag133.xml><?xml version="1.0" encoding="utf-8"?>
<p:tagLst xmlns:a="http://schemas.openxmlformats.org/drawingml/2006/main" xmlns:r="http://schemas.openxmlformats.org/officeDocument/2006/relationships" xmlns:p="http://schemas.openxmlformats.org/presentationml/2006/main">
  <p:tag name="NUM" val="7"/>
</p:tagLst>
</file>

<file path=ppt/tags/tag134.xml><?xml version="1.0" encoding="utf-8"?>
<p:tagLst xmlns:a="http://schemas.openxmlformats.org/drawingml/2006/main" xmlns:r="http://schemas.openxmlformats.org/officeDocument/2006/relationships" xmlns:p="http://schemas.openxmlformats.org/presentationml/2006/main">
  <p:tag name="NUM" val="8"/>
</p:tagLst>
</file>

<file path=ppt/tags/tag135.xml><?xml version="1.0" encoding="utf-8"?>
<p:tagLst xmlns:a="http://schemas.openxmlformats.org/drawingml/2006/main" xmlns:r="http://schemas.openxmlformats.org/officeDocument/2006/relationships" xmlns:p="http://schemas.openxmlformats.org/presentationml/2006/main">
  <p:tag name="NUM" val="9"/>
</p:tagLst>
</file>

<file path=ppt/tags/tag136.xml><?xml version="1.0" encoding="utf-8"?>
<p:tagLst xmlns:a="http://schemas.openxmlformats.org/drawingml/2006/main" xmlns:r="http://schemas.openxmlformats.org/officeDocument/2006/relationships" xmlns:p="http://schemas.openxmlformats.org/presentationml/2006/main">
  <p:tag name="NUM" val="10"/>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4"/>
</p:tagLst>
</file>

<file path=ppt/tags/tag141.xml><?xml version="1.0" encoding="utf-8"?>
<p:tagLst xmlns:a="http://schemas.openxmlformats.org/drawingml/2006/main" xmlns:r="http://schemas.openxmlformats.org/officeDocument/2006/relationships" xmlns:p="http://schemas.openxmlformats.org/presentationml/2006/main">
  <p:tag name="NUM" val="5"/>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4"/>
</p:tagLst>
</file>

<file path=ppt/tags/tag146.xml><?xml version="1.0" encoding="utf-8"?>
<p:tagLst xmlns:a="http://schemas.openxmlformats.org/drawingml/2006/main" xmlns:r="http://schemas.openxmlformats.org/officeDocument/2006/relationships" xmlns:p="http://schemas.openxmlformats.org/presentationml/2006/main">
  <p:tag name="NUM" val="5"/>
</p:tagLst>
</file>

<file path=ppt/tags/tag147.xml><?xml version="1.0" encoding="utf-8"?>
<p:tagLst xmlns:a="http://schemas.openxmlformats.org/drawingml/2006/main" xmlns:r="http://schemas.openxmlformats.org/officeDocument/2006/relationships" xmlns:p="http://schemas.openxmlformats.org/presentationml/2006/main">
  <p:tag name="NUM" val="6"/>
</p:tagLst>
</file>

<file path=ppt/tags/tag148.xml><?xml version="1.0" encoding="utf-8"?>
<p:tagLst xmlns:a="http://schemas.openxmlformats.org/drawingml/2006/main" xmlns:r="http://schemas.openxmlformats.org/officeDocument/2006/relationships" xmlns:p="http://schemas.openxmlformats.org/presentationml/2006/main">
  <p:tag name="NUM" val="7"/>
</p:tagLst>
</file>

<file path=ppt/tags/tag149.xml><?xml version="1.0" encoding="utf-8"?>
<p:tagLst xmlns:a="http://schemas.openxmlformats.org/drawingml/2006/main" xmlns:r="http://schemas.openxmlformats.org/officeDocument/2006/relationships" xmlns:p="http://schemas.openxmlformats.org/presentationml/2006/main">
  <p:tag name="NUM" val="8"/>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9"/>
</p:tagLst>
</file>

<file path=ppt/tags/tag151.xml><?xml version="1.0" encoding="utf-8"?>
<p:tagLst xmlns:a="http://schemas.openxmlformats.org/drawingml/2006/main" xmlns:r="http://schemas.openxmlformats.org/officeDocument/2006/relationships" xmlns:p="http://schemas.openxmlformats.org/presentationml/2006/main">
  <p:tag name="NUM" val="10"/>
</p:tagLst>
</file>

<file path=ppt/tags/tag152.xml><?xml version="1.0" encoding="utf-8"?>
<p:tagLst xmlns:a="http://schemas.openxmlformats.org/drawingml/2006/main" xmlns:r="http://schemas.openxmlformats.org/officeDocument/2006/relationships" xmlns:p="http://schemas.openxmlformats.org/presentationml/2006/main">
  <p:tag name="NUM" val="11"/>
</p:tagLst>
</file>

<file path=ppt/tags/tag153.xml><?xml version="1.0" encoding="utf-8"?>
<p:tagLst xmlns:a="http://schemas.openxmlformats.org/drawingml/2006/main" xmlns:r="http://schemas.openxmlformats.org/officeDocument/2006/relationships" xmlns:p="http://schemas.openxmlformats.org/presentationml/2006/main">
  <p:tag name="NUM" val="12"/>
</p:tagLst>
</file>

<file path=ppt/tags/tag154.xml><?xml version="1.0" encoding="utf-8"?>
<p:tagLst xmlns:a="http://schemas.openxmlformats.org/drawingml/2006/main" xmlns:r="http://schemas.openxmlformats.org/officeDocument/2006/relationships" xmlns:p="http://schemas.openxmlformats.org/presentationml/2006/main">
  <p:tag name="NUM" val="13"/>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4"/>
</p:tagLst>
</file>

<file path=ppt/tags/tag159.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6"/>
</p:tagLst>
</file>

<file path=ppt/tags/tag161.xml><?xml version="1.0" encoding="utf-8"?>
<p:tagLst xmlns:a="http://schemas.openxmlformats.org/drawingml/2006/main" xmlns:r="http://schemas.openxmlformats.org/officeDocument/2006/relationships" xmlns:p="http://schemas.openxmlformats.org/presentationml/2006/main">
  <p:tag name="NUM" val="7"/>
</p:tagLst>
</file>

<file path=ppt/tags/tag162.xml><?xml version="1.0" encoding="utf-8"?>
<p:tagLst xmlns:a="http://schemas.openxmlformats.org/drawingml/2006/main" xmlns:r="http://schemas.openxmlformats.org/officeDocument/2006/relationships" xmlns:p="http://schemas.openxmlformats.org/presentationml/2006/main">
  <p:tag name="NUM" val="8"/>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4"/>
</p:tagLst>
</file>

<file path=ppt/tags/tag169.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70.xml><?xml version="1.0" encoding="utf-8"?>
<p:tagLst xmlns:a="http://schemas.openxmlformats.org/drawingml/2006/main" xmlns:r="http://schemas.openxmlformats.org/officeDocument/2006/relationships" xmlns:p="http://schemas.openxmlformats.org/presentationml/2006/main">
  <p:tag name="NUM" val="6"/>
</p:tagLst>
</file>

<file path=ppt/tags/tag171.xml><?xml version="1.0" encoding="utf-8"?>
<p:tagLst xmlns:a="http://schemas.openxmlformats.org/drawingml/2006/main" xmlns:r="http://schemas.openxmlformats.org/officeDocument/2006/relationships" xmlns:p="http://schemas.openxmlformats.org/presentationml/2006/main">
  <p:tag name="NUM" val="7"/>
</p:tagLst>
</file>

<file path=ppt/tags/tag172.xml><?xml version="1.0" encoding="utf-8"?>
<p:tagLst xmlns:a="http://schemas.openxmlformats.org/drawingml/2006/main" xmlns:r="http://schemas.openxmlformats.org/officeDocument/2006/relationships" xmlns:p="http://schemas.openxmlformats.org/presentationml/2006/main">
  <p:tag name="NUM" val="8"/>
</p:tagLst>
</file>

<file path=ppt/tags/tag173.xml><?xml version="1.0" encoding="utf-8"?>
<p:tagLst xmlns:a="http://schemas.openxmlformats.org/drawingml/2006/main" xmlns:r="http://schemas.openxmlformats.org/officeDocument/2006/relationships" xmlns:p="http://schemas.openxmlformats.org/presentationml/2006/main">
  <p:tag name="NUM" val="9"/>
</p:tagLst>
</file>

<file path=ppt/tags/tag174.xml><?xml version="1.0" encoding="utf-8"?>
<p:tagLst xmlns:a="http://schemas.openxmlformats.org/drawingml/2006/main" xmlns:r="http://schemas.openxmlformats.org/officeDocument/2006/relationships" xmlns:p="http://schemas.openxmlformats.org/presentationml/2006/main">
  <p:tag name="NUM" val="10"/>
</p:tagLst>
</file>

<file path=ppt/tags/tag175.xml><?xml version="1.0" encoding="utf-8"?>
<p:tagLst xmlns:a="http://schemas.openxmlformats.org/drawingml/2006/main" xmlns:r="http://schemas.openxmlformats.org/officeDocument/2006/relationships" xmlns:p="http://schemas.openxmlformats.org/presentationml/2006/main">
  <p:tag name="NUM" val="11"/>
</p:tagLst>
</file>

<file path=ppt/tags/tag176.xml><?xml version="1.0" encoding="utf-8"?>
<p:tagLst xmlns:a="http://schemas.openxmlformats.org/drawingml/2006/main" xmlns:r="http://schemas.openxmlformats.org/officeDocument/2006/relationships" xmlns:p="http://schemas.openxmlformats.org/presentationml/2006/main">
  <p:tag name="NUM" val="1"/>
</p:tagLst>
</file>

<file path=ppt/tags/tag177.xml><?xml version="1.0" encoding="utf-8"?>
<p:tagLst xmlns:a="http://schemas.openxmlformats.org/drawingml/2006/main" xmlns:r="http://schemas.openxmlformats.org/officeDocument/2006/relationships" xmlns:p="http://schemas.openxmlformats.org/presentationml/2006/main">
  <p:tag name="NUM" val="2"/>
</p:tagLst>
</file>

<file path=ppt/tags/tag178.xml><?xml version="1.0" encoding="utf-8"?>
<p:tagLst xmlns:a="http://schemas.openxmlformats.org/drawingml/2006/main" xmlns:r="http://schemas.openxmlformats.org/officeDocument/2006/relationships" xmlns:p="http://schemas.openxmlformats.org/presentationml/2006/main">
  <p:tag name="NUM" val="3"/>
</p:tagLst>
</file>

<file path=ppt/tags/tag179.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80.xml><?xml version="1.0" encoding="utf-8"?>
<p:tagLst xmlns:a="http://schemas.openxmlformats.org/drawingml/2006/main" xmlns:r="http://schemas.openxmlformats.org/officeDocument/2006/relationships" xmlns:p="http://schemas.openxmlformats.org/presentationml/2006/main">
  <p:tag name="NUM" val="5"/>
</p:tagLst>
</file>

<file path=ppt/tags/tag181.xml><?xml version="1.0" encoding="utf-8"?>
<p:tagLst xmlns:a="http://schemas.openxmlformats.org/drawingml/2006/main" xmlns:r="http://schemas.openxmlformats.org/officeDocument/2006/relationships" xmlns:p="http://schemas.openxmlformats.org/presentationml/2006/main">
  <p:tag name="NUM" val="6"/>
</p:tagLst>
</file>

<file path=ppt/tags/tag182.xml><?xml version="1.0" encoding="utf-8"?>
<p:tagLst xmlns:a="http://schemas.openxmlformats.org/drawingml/2006/main" xmlns:r="http://schemas.openxmlformats.org/officeDocument/2006/relationships" xmlns:p="http://schemas.openxmlformats.org/presentationml/2006/main">
  <p:tag name="NUM" val="7"/>
</p:tagLst>
</file>

<file path=ppt/tags/tag183.xml><?xml version="1.0" encoding="utf-8"?>
<p:tagLst xmlns:a="http://schemas.openxmlformats.org/drawingml/2006/main" xmlns:r="http://schemas.openxmlformats.org/officeDocument/2006/relationships" xmlns:p="http://schemas.openxmlformats.org/presentationml/2006/main">
  <p:tag name="NUM" val="8"/>
</p:tagLst>
</file>

<file path=ppt/tags/tag184.xml><?xml version="1.0" encoding="utf-8"?>
<p:tagLst xmlns:a="http://schemas.openxmlformats.org/drawingml/2006/main" xmlns:r="http://schemas.openxmlformats.org/officeDocument/2006/relationships" xmlns:p="http://schemas.openxmlformats.org/presentationml/2006/main">
  <p:tag name="NUM" val="1"/>
</p:tagLst>
</file>

<file path=ppt/tags/tag185.xml><?xml version="1.0" encoding="utf-8"?>
<p:tagLst xmlns:a="http://schemas.openxmlformats.org/drawingml/2006/main" xmlns:r="http://schemas.openxmlformats.org/officeDocument/2006/relationships" xmlns:p="http://schemas.openxmlformats.org/presentationml/2006/main">
  <p:tag name="NUM" val="2"/>
</p:tagLst>
</file>

<file path=ppt/tags/tag186.xml><?xml version="1.0" encoding="utf-8"?>
<p:tagLst xmlns:a="http://schemas.openxmlformats.org/drawingml/2006/main" xmlns:r="http://schemas.openxmlformats.org/officeDocument/2006/relationships" xmlns:p="http://schemas.openxmlformats.org/presentationml/2006/main">
  <p:tag name="NUM" val="3"/>
</p:tagLst>
</file>

<file path=ppt/tags/tag187.xml><?xml version="1.0" encoding="utf-8"?>
<p:tagLst xmlns:a="http://schemas.openxmlformats.org/drawingml/2006/main" xmlns:r="http://schemas.openxmlformats.org/officeDocument/2006/relationships" xmlns:p="http://schemas.openxmlformats.org/presentationml/2006/main">
  <p:tag name="NUM" val="4"/>
</p:tagLst>
</file>

<file path=ppt/tags/tag188.xml><?xml version="1.0" encoding="utf-8"?>
<p:tagLst xmlns:a="http://schemas.openxmlformats.org/drawingml/2006/main" xmlns:r="http://schemas.openxmlformats.org/officeDocument/2006/relationships" xmlns:p="http://schemas.openxmlformats.org/presentationml/2006/main">
  <p:tag name="NUM" val="5"/>
</p:tagLst>
</file>

<file path=ppt/tags/tag189.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190.xml><?xml version="1.0" encoding="utf-8"?>
<p:tagLst xmlns:a="http://schemas.openxmlformats.org/drawingml/2006/main" xmlns:r="http://schemas.openxmlformats.org/officeDocument/2006/relationships" xmlns:p="http://schemas.openxmlformats.org/presentationml/2006/main">
  <p:tag name="NUM" val="7"/>
</p:tagLst>
</file>

<file path=ppt/tags/tag191.xml><?xml version="1.0" encoding="utf-8"?>
<p:tagLst xmlns:a="http://schemas.openxmlformats.org/drawingml/2006/main" xmlns:r="http://schemas.openxmlformats.org/officeDocument/2006/relationships" xmlns:p="http://schemas.openxmlformats.org/presentationml/2006/main">
  <p:tag name="NUM" val="1"/>
</p:tagLst>
</file>

<file path=ppt/tags/tag192.xml><?xml version="1.0" encoding="utf-8"?>
<p:tagLst xmlns:a="http://schemas.openxmlformats.org/drawingml/2006/main" xmlns:r="http://schemas.openxmlformats.org/officeDocument/2006/relationships" xmlns:p="http://schemas.openxmlformats.org/presentationml/2006/main">
  <p:tag name="NUM" val="2"/>
</p:tagLst>
</file>

<file path=ppt/tags/tag193.xml><?xml version="1.0" encoding="utf-8"?>
<p:tagLst xmlns:a="http://schemas.openxmlformats.org/drawingml/2006/main" xmlns:r="http://schemas.openxmlformats.org/officeDocument/2006/relationships" xmlns:p="http://schemas.openxmlformats.org/presentationml/2006/main">
  <p:tag name="NUM" val="3"/>
</p:tagLst>
</file>

<file path=ppt/tags/tag194.xml><?xml version="1.0" encoding="utf-8"?>
<p:tagLst xmlns:a="http://schemas.openxmlformats.org/drawingml/2006/main" xmlns:r="http://schemas.openxmlformats.org/officeDocument/2006/relationships" xmlns:p="http://schemas.openxmlformats.org/presentationml/2006/main">
  <p:tag name="NUM" val="4"/>
</p:tagLst>
</file>

<file path=ppt/tags/tag195.xml><?xml version="1.0" encoding="utf-8"?>
<p:tagLst xmlns:a="http://schemas.openxmlformats.org/drawingml/2006/main" xmlns:r="http://schemas.openxmlformats.org/officeDocument/2006/relationships" xmlns:p="http://schemas.openxmlformats.org/presentationml/2006/main">
  <p:tag name="NUM" val="5"/>
</p:tagLst>
</file>

<file path=ppt/tags/tag196.xml><?xml version="1.0" encoding="utf-8"?>
<p:tagLst xmlns:a="http://schemas.openxmlformats.org/drawingml/2006/main" xmlns:r="http://schemas.openxmlformats.org/officeDocument/2006/relationships" xmlns:p="http://schemas.openxmlformats.org/presentationml/2006/main">
  <p:tag name="NUM" val="6"/>
</p:tagLst>
</file>

<file path=ppt/tags/tag197.xml><?xml version="1.0" encoding="utf-8"?>
<p:tagLst xmlns:a="http://schemas.openxmlformats.org/drawingml/2006/main" xmlns:r="http://schemas.openxmlformats.org/officeDocument/2006/relationships" xmlns:p="http://schemas.openxmlformats.org/presentationml/2006/main">
  <p:tag name="NUM" val="7"/>
</p:tagLst>
</file>

<file path=ppt/tags/tag198.xml><?xml version="1.0" encoding="utf-8"?>
<p:tagLst xmlns:a="http://schemas.openxmlformats.org/drawingml/2006/main" xmlns:r="http://schemas.openxmlformats.org/officeDocument/2006/relationships" xmlns:p="http://schemas.openxmlformats.org/presentationml/2006/main">
  <p:tag name="NUM" val="1"/>
</p:tagLst>
</file>

<file path=ppt/tags/tag19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00.xml><?xml version="1.0" encoding="utf-8"?>
<p:tagLst xmlns:a="http://schemas.openxmlformats.org/drawingml/2006/main" xmlns:r="http://schemas.openxmlformats.org/officeDocument/2006/relationships" xmlns:p="http://schemas.openxmlformats.org/presentationml/2006/main">
  <p:tag name="NUM" val="3"/>
</p:tagLst>
</file>

<file path=ppt/tags/tag201.xml><?xml version="1.0" encoding="utf-8"?>
<p:tagLst xmlns:a="http://schemas.openxmlformats.org/drawingml/2006/main" xmlns:r="http://schemas.openxmlformats.org/officeDocument/2006/relationships" xmlns:p="http://schemas.openxmlformats.org/presentationml/2006/main">
  <p:tag name="NUM" val="4"/>
</p:tagLst>
</file>

<file path=ppt/tags/tag202.xml><?xml version="1.0" encoding="utf-8"?>
<p:tagLst xmlns:a="http://schemas.openxmlformats.org/drawingml/2006/main" xmlns:r="http://schemas.openxmlformats.org/officeDocument/2006/relationships" xmlns:p="http://schemas.openxmlformats.org/presentationml/2006/main">
  <p:tag name="NUM" val="5"/>
</p:tagLst>
</file>

<file path=ppt/tags/tag203.xml><?xml version="1.0" encoding="utf-8"?>
<p:tagLst xmlns:a="http://schemas.openxmlformats.org/drawingml/2006/main" xmlns:r="http://schemas.openxmlformats.org/officeDocument/2006/relationships" xmlns:p="http://schemas.openxmlformats.org/presentationml/2006/main">
  <p:tag name="NUM" val="6"/>
</p:tagLst>
</file>

<file path=ppt/tags/tag204.xml><?xml version="1.0" encoding="utf-8"?>
<p:tagLst xmlns:a="http://schemas.openxmlformats.org/drawingml/2006/main" xmlns:r="http://schemas.openxmlformats.org/officeDocument/2006/relationships" xmlns:p="http://schemas.openxmlformats.org/presentationml/2006/main">
  <p:tag name="NUM" val="7"/>
</p:tagLst>
</file>

<file path=ppt/tags/tag205.xml><?xml version="1.0" encoding="utf-8"?>
<p:tagLst xmlns:a="http://schemas.openxmlformats.org/drawingml/2006/main" xmlns:r="http://schemas.openxmlformats.org/officeDocument/2006/relationships" xmlns:p="http://schemas.openxmlformats.org/presentationml/2006/main">
  <p:tag name="NUM" val="1"/>
</p:tagLst>
</file>

<file path=ppt/tags/tag206.xml><?xml version="1.0" encoding="utf-8"?>
<p:tagLst xmlns:a="http://schemas.openxmlformats.org/drawingml/2006/main" xmlns:r="http://schemas.openxmlformats.org/officeDocument/2006/relationships" xmlns:p="http://schemas.openxmlformats.org/presentationml/2006/main">
  <p:tag name="NUM" val="2"/>
</p:tagLst>
</file>

<file path=ppt/tags/tag207.xml><?xml version="1.0" encoding="utf-8"?>
<p:tagLst xmlns:a="http://schemas.openxmlformats.org/drawingml/2006/main" xmlns:r="http://schemas.openxmlformats.org/officeDocument/2006/relationships" xmlns:p="http://schemas.openxmlformats.org/presentationml/2006/main">
  <p:tag name="NUM" val="1"/>
</p:tagLst>
</file>

<file path=ppt/tags/tag208.xml><?xml version="1.0" encoding="utf-8"?>
<p:tagLst xmlns:a="http://schemas.openxmlformats.org/drawingml/2006/main" xmlns:r="http://schemas.openxmlformats.org/officeDocument/2006/relationships" xmlns:p="http://schemas.openxmlformats.org/presentationml/2006/main">
  <p:tag name="NUM" val="2"/>
</p:tagLst>
</file>

<file path=ppt/tags/tag209.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10.xml><?xml version="1.0" encoding="utf-8"?>
<p:tagLst xmlns:a="http://schemas.openxmlformats.org/drawingml/2006/main" xmlns:r="http://schemas.openxmlformats.org/officeDocument/2006/relationships" xmlns:p="http://schemas.openxmlformats.org/presentationml/2006/main">
  <p:tag name="NUM" val="4"/>
</p:tagLst>
</file>

<file path=ppt/tags/tag211.xml><?xml version="1.0" encoding="utf-8"?>
<p:tagLst xmlns:a="http://schemas.openxmlformats.org/drawingml/2006/main" xmlns:r="http://schemas.openxmlformats.org/officeDocument/2006/relationships" xmlns:p="http://schemas.openxmlformats.org/presentationml/2006/main">
  <p:tag name="NUM" val="5"/>
</p:tagLst>
</file>

<file path=ppt/tags/tag212.xml><?xml version="1.0" encoding="utf-8"?>
<p:tagLst xmlns:a="http://schemas.openxmlformats.org/drawingml/2006/main" xmlns:r="http://schemas.openxmlformats.org/officeDocument/2006/relationships" xmlns:p="http://schemas.openxmlformats.org/presentationml/2006/main">
  <p:tag name="NUM" val="6"/>
</p:tagLst>
</file>

<file path=ppt/tags/tag213.xml><?xml version="1.0" encoding="utf-8"?>
<p:tagLst xmlns:a="http://schemas.openxmlformats.org/drawingml/2006/main" xmlns:r="http://schemas.openxmlformats.org/officeDocument/2006/relationships" xmlns:p="http://schemas.openxmlformats.org/presentationml/2006/main">
  <p:tag name="NUM" val="7"/>
</p:tagLst>
</file>

<file path=ppt/tags/tag214.xml><?xml version="1.0" encoding="utf-8"?>
<p:tagLst xmlns:a="http://schemas.openxmlformats.org/drawingml/2006/main" xmlns:r="http://schemas.openxmlformats.org/officeDocument/2006/relationships" xmlns:p="http://schemas.openxmlformats.org/presentationml/2006/main">
  <p:tag name="NUM" val="8"/>
</p:tagLst>
</file>

<file path=ppt/tags/tag215.xml><?xml version="1.0" encoding="utf-8"?>
<p:tagLst xmlns:a="http://schemas.openxmlformats.org/drawingml/2006/main" xmlns:r="http://schemas.openxmlformats.org/officeDocument/2006/relationships" xmlns:p="http://schemas.openxmlformats.org/presentationml/2006/main">
  <p:tag name="NUM" val="9"/>
</p:tagLst>
</file>

<file path=ppt/tags/tag216.xml><?xml version="1.0" encoding="utf-8"?>
<p:tagLst xmlns:a="http://schemas.openxmlformats.org/drawingml/2006/main" xmlns:r="http://schemas.openxmlformats.org/officeDocument/2006/relationships" xmlns:p="http://schemas.openxmlformats.org/presentationml/2006/main">
  <p:tag name="NUM" val="1"/>
</p:tagLst>
</file>

<file path=ppt/tags/tag217.xml><?xml version="1.0" encoding="utf-8"?>
<p:tagLst xmlns:a="http://schemas.openxmlformats.org/drawingml/2006/main" xmlns:r="http://schemas.openxmlformats.org/officeDocument/2006/relationships" xmlns:p="http://schemas.openxmlformats.org/presentationml/2006/main">
  <p:tag name="NUM" val="2"/>
</p:tagLst>
</file>

<file path=ppt/tags/tag218.xml><?xml version="1.0" encoding="utf-8"?>
<p:tagLst xmlns:a="http://schemas.openxmlformats.org/drawingml/2006/main" xmlns:r="http://schemas.openxmlformats.org/officeDocument/2006/relationships" xmlns:p="http://schemas.openxmlformats.org/presentationml/2006/main">
  <p:tag name="NUM" val="3"/>
</p:tagLst>
</file>

<file path=ppt/tags/tag219.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20.xml><?xml version="1.0" encoding="utf-8"?>
<p:tagLst xmlns:a="http://schemas.openxmlformats.org/drawingml/2006/main" xmlns:r="http://schemas.openxmlformats.org/officeDocument/2006/relationships" xmlns:p="http://schemas.openxmlformats.org/presentationml/2006/main">
  <p:tag name="NUM" val="5"/>
</p:tagLst>
</file>

<file path=ppt/tags/tag221.xml><?xml version="1.0" encoding="utf-8"?>
<p:tagLst xmlns:a="http://schemas.openxmlformats.org/drawingml/2006/main" xmlns:r="http://schemas.openxmlformats.org/officeDocument/2006/relationships" xmlns:p="http://schemas.openxmlformats.org/presentationml/2006/main">
  <p:tag name="NUM" val="6"/>
</p:tagLst>
</file>

<file path=ppt/tags/tag222.xml><?xml version="1.0" encoding="utf-8"?>
<p:tagLst xmlns:a="http://schemas.openxmlformats.org/drawingml/2006/main" xmlns:r="http://schemas.openxmlformats.org/officeDocument/2006/relationships" xmlns:p="http://schemas.openxmlformats.org/presentationml/2006/main">
  <p:tag name="NUM" val="1"/>
</p:tagLst>
</file>

<file path=ppt/tags/tag223.xml><?xml version="1.0" encoding="utf-8"?>
<p:tagLst xmlns:a="http://schemas.openxmlformats.org/drawingml/2006/main" xmlns:r="http://schemas.openxmlformats.org/officeDocument/2006/relationships" xmlns:p="http://schemas.openxmlformats.org/presentationml/2006/main">
  <p:tag name="NUM" val="2"/>
</p:tagLst>
</file>

<file path=ppt/tags/tag224.xml><?xml version="1.0" encoding="utf-8"?>
<p:tagLst xmlns:a="http://schemas.openxmlformats.org/drawingml/2006/main" xmlns:r="http://schemas.openxmlformats.org/officeDocument/2006/relationships" xmlns:p="http://schemas.openxmlformats.org/presentationml/2006/main">
  <p:tag name="NUM" val="3"/>
</p:tagLst>
</file>

<file path=ppt/tags/tag225.xml><?xml version="1.0" encoding="utf-8"?>
<p:tagLst xmlns:a="http://schemas.openxmlformats.org/drawingml/2006/main" xmlns:r="http://schemas.openxmlformats.org/officeDocument/2006/relationships" xmlns:p="http://schemas.openxmlformats.org/presentationml/2006/main">
  <p:tag name="NUM" val="4"/>
</p:tagLst>
</file>

<file path=ppt/tags/tag226.xml><?xml version="1.0" encoding="utf-8"?>
<p:tagLst xmlns:a="http://schemas.openxmlformats.org/drawingml/2006/main" xmlns:r="http://schemas.openxmlformats.org/officeDocument/2006/relationships" xmlns:p="http://schemas.openxmlformats.org/presentationml/2006/main">
  <p:tag name="NUM" val="5"/>
</p:tagLst>
</file>

<file path=ppt/tags/tag227.xml><?xml version="1.0" encoding="utf-8"?>
<p:tagLst xmlns:a="http://schemas.openxmlformats.org/drawingml/2006/main" xmlns:r="http://schemas.openxmlformats.org/officeDocument/2006/relationships" xmlns:p="http://schemas.openxmlformats.org/presentationml/2006/main">
  <p:tag name="NUM" val="6"/>
</p:tagLst>
</file>

<file path=ppt/tags/tag228.xml><?xml version="1.0" encoding="utf-8"?>
<p:tagLst xmlns:a="http://schemas.openxmlformats.org/drawingml/2006/main" xmlns:r="http://schemas.openxmlformats.org/officeDocument/2006/relationships" xmlns:p="http://schemas.openxmlformats.org/presentationml/2006/main">
  <p:tag name="NUM" val="7"/>
</p:tagLst>
</file>

<file path=ppt/tags/tag229.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30.xml><?xml version="1.0" encoding="utf-8"?>
<p:tagLst xmlns:a="http://schemas.openxmlformats.org/drawingml/2006/main" xmlns:r="http://schemas.openxmlformats.org/officeDocument/2006/relationships" xmlns:p="http://schemas.openxmlformats.org/presentationml/2006/main">
  <p:tag name="NUM" val="1"/>
</p:tagLst>
</file>

<file path=ppt/tags/tag231.xml><?xml version="1.0" encoding="utf-8"?>
<p:tagLst xmlns:a="http://schemas.openxmlformats.org/drawingml/2006/main" xmlns:r="http://schemas.openxmlformats.org/officeDocument/2006/relationships" xmlns:p="http://schemas.openxmlformats.org/presentationml/2006/main">
  <p:tag name="NUM" val="2"/>
</p:tagLst>
</file>

<file path=ppt/tags/tag232.xml><?xml version="1.0" encoding="utf-8"?>
<p:tagLst xmlns:a="http://schemas.openxmlformats.org/drawingml/2006/main" xmlns:r="http://schemas.openxmlformats.org/officeDocument/2006/relationships" xmlns:p="http://schemas.openxmlformats.org/presentationml/2006/main">
  <p:tag name="NUM" val="3"/>
</p:tagLst>
</file>

<file path=ppt/tags/tag233.xml><?xml version="1.0" encoding="utf-8"?>
<p:tagLst xmlns:a="http://schemas.openxmlformats.org/drawingml/2006/main" xmlns:r="http://schemas.openxmlformats.org/officeDocument/2006/relationships" xmlns:p="http://schemas.openxmlformats.org/presentationml/2006/main">
  <p:tag name="NUM" val="4"/>
</p:tagLst>
</file>

<file path=ppt/tags/tag234.xml><?xml version="1.0" encoding="utf-8"?>
<p:tagLst xmlns:a="http://schemas.openxmlformats.org/drawingml/2006/main" xmlns:r="http://schemas.openxmlformats.org/officeDocument/2006/relationships" xmlns:p="http://schemas.openxmlformats.org/presentationml/2006/main">
  <p:tag name="NUM" val="1"/>
</p:tagLst>
</file>

<file path=ppt/tags/tag235.xml><?xml version="1.0" encoding="utf-8"?>
<p:tagLst xmlns:a="http://schemas.openxmlformats.org/drawingml/2006/main" xmlns:r="http://schemas.openxmlformats.org/officeDocument/2006/relationships" xmlns:p="http://schemas.openxmlformats.org/presentationml/2006/main">
  <p:tag name="NUM" val="2"/>
</p:tagLst>
</file>

<file path=ppt/tags/tag236.xml><?xml version="1.0" encoding="utf-8"?>
<p:tagLst xmlns:a="http://schemas.openxmlformats.org/drawingml/2006/main" xmlns:r="http://schemas.openxmlformats.org/officeDocument/2006/relationships" xmlns:p="http://schemas.openxmlformats.org/presentationml/2006/main">
  <p:tag name="NUM" val="3"/>
</p:tagLst>
</file>

<file path=ppt/tags/tag237.xml><?xml version="1.0" encoding="utf-8"?>
<p:tagLst xmlns:a="http://schemas.openxmlformats.org/drawingml/2006/main" xmlns:r="http://schemas.openxmlformats.org/officeDocument/2006/relationships" xmlns:p="http://schemas.openxmlformats.org/presentationml/2006/main">
  <p:tag name="NUM" val="4"/>
</p:tagLst>
</file>

<file path=ppt/tags/tag238.xml><?xml version="1.0" encoding="utf-8"?>
<p:tagLst xmlns:a="http://schemas.openxmlformats.org/drawingml/2006/main" xmlns:r="http://schemas.openxmlformats.org/officeDocument/2006/relationships" xmlns:p="http://schemas.openxmlformats.org/presentationml/2006/main">
  <p:tag name="NUM" val="5"/>
</p:tagLst>
</file>

<file path=ppt/tags/tag239.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40.xml><?xml version="1.0" encoding="utf-8"?>
<p:tagLst xmlns:a="http://schemas.openxmlformats.org/drawingml/2006/main" xmlns:r="http://schemas.openxmlformats.org/officeDocument/2006/relationships" xmlns:p="http://schemas.openxmlformats.org/presentationml/2006/main">
  <p:tag name="NUM" val="7"/>
</p:tagLst>
</file>

<file path=ppt/tags/tag241.xml><?xml version="1.0" encoding="utf-8"?>
<p:tagLst xmlns:a="http://schemas.openxmlformats.org/drawingml/2006/main" xmlns:r="http://schemas.openxmlformats.org/officeDocument/2006/relationships" xmlns:p="http://schemas.openxmlformats.org/presentationml/2006/main">
  <p:tag name="NUM" val="8"/>
</p:tagLst>
</file>

<file path=ppt/tags/tag242.xml><?xml version="1.0" encoding="utf-8"?>
<p:tagLst xmlns:a="http://schemas.openxmlformats.org/drawingml/2006/main" xmlns:r="http://schemas.openxmlformats.org/officeDocument/2006/relationships" xmlns:p="http://schemas.openxmlformats.org/presentationml/2006/main">
  <p:tag name="NUM" val="9"/>
</p:tagLst>
</file>

<file path=ppt/tags/tag243.xml><?xml version="1.0" encoding="utf-8"?>
<p:tagLst xmlns:a="http://schemas.openxmlformats.org/drawingml/2006/main" xmlns:r="http://schemas.openxmlformats.org/officeDocument/2006/relationships" xmlns:p="http://schemas.openxmlformats.org/presentationml/2006/main">
  <p:tag name="NUM" val="10"/>
</p:tagLst>
</file>

<file path=ppt/tags/tag244.xml><?xml version="1.0" encoding="utf-8"?>
<p:tagLst xmlns:a="http://schemas.openxmlformats.org/drawingml/2006/main" xmlns:r="http://schemas.openxmlformats.org/officeDocument/2006/relationships" xmlns:p="http://schemas.openxmlformats.org/presentationml/2006/main">
  <p:tag name="NUM" val="11"/>
</p:tagLst>
</file>

<file path=ppt/tags/tag245.xml><?xml version="1.0" encoding="utf-8"?>
<p:tagLst xmlns:a="http://schemas.openxmlformats.org/drawingml/2006/main" xmlns:r="http://schemas.openxmlformats.org/officeDocument/2006/relationships" xmlns:p="http://schemas.openxmlformats.org/presentationml/2006/main">
  <p:tag name="NUM" val="1"/>
</p:tagLst>
</file>

<file path=ppt/tags/tag246.xml><?xml version="1.0" encoding="utf-8"?>
<p:tagLst xmlns:a="http://schemas.openxmlformats.org/drawingml/2006/main" xmlns:r="http://schemas.openxmlformats.org/officeDocument/2006/relationships" xmlns:p="http://schemas.openxmlformats.org/presentationml/2006/main">
  <p:tag name="NUM" val="2"/>
</p:tagLst>
</file>

<file path=ppt/tags/tag247.xml><?xml version="1.0" encoding="utf-8"?>
<p:tagLst xmlns:a="http://schemas.openxmlformats.org/drawingml/2006/main" xmlns:r="http://schemas.openxmlformats.org/officeDocument/2006/relationships" xmlns:p="http://schemas.openxmlformats.org/presentationml/2006/main">
  <p:tag name="NUM" val="3"/>
</p:tagLst>
</file>

<file path=ppt/tags/tag248.xml><?xml version="1.0" encoding="utf-8"?>
<p:tagLst xmlns:a="http://schemas.openxmlformats.org/drawingml/2006/main" xmlns:r="http://schemas.openxmlformats.org/officeDocument/2006/relationships" xmlns:p="http://schemas.openxmlformats.org/presentationml/2006/main">
  <p:tag name="NUM" val="4"/>
</p:tagLst>
</file>

<file path=ppt/tags/tag249.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50.xml><?xml version="1.0" encoding="utf-8"?>
<p:tagLst xmlns:a="http://schemas.openxmlformats.org/drawingml/2006/main" xmlns:r="http://schemas.openxmlformats.org/officeDocument/2006/relationships" xmlns:p="http://schemas.openxmlformats.org/presentationml/2006/main">
  <p:tag name="NUM" val="6"/>
</p:tagLst>
</file>

<file path=ppt/tags/tag251.xml><?xml version="1.0" encoding="utf-8"?>
<p:tagLst xmlns:a="http://schemas.openxmlformats.org/drawingml/2006/main" xmlns:r="http://schemas.openxmlformats.org/officeDocument/2006/relationships" xmlns:p="http://schemas.openxmlformats.org/presentationml/2006/main">
  <p:tag name="NUM" val="7"/>
</p:tagLst>
</file>

<file path=ppt/tags/tag252.xml><?xml version="1.0" encoding="utf-8"?>
<p:tagLst xmlns:a="http://schemas.openxmlformats.org/drawingml/2006/main" xmlns:r="http://schemas.openxmlformats.org/officeDocument/2006/relationships" xmlns:p="http://schemas.openxmlformats.org/presentationml/2006/main">
  <p:tag name="NUM" val="8"/>
</p:tagLst>
</file>

<file path=ppt/tags/tag253.xml><?xml version="1.0" encoding="utf-8"?>
<p:tagLst xmlns:a="http://schemas.openxmlformats.org/drawingml/2006/main" xmlns:r="http://schemas.openxmlformats.org/officeDocument/2006/relationships" xmlns:p="http://schemas.openxmlformats.org/presentationml/2006/main">
  <p:tag name="NUM" val="1"/>
</p:tagLst>
</file>

<file path=ppt/tags/tag254.xml><?xml version="1.0" encoding="utf-8"?>
<p:tagLst xmlns:a="http://schemas.openxmlformats.org/drawingml/2006/main" xmlns:r="http://schemas.openxmlformats.org/officeDocument/2006/relationships" xmlns:p="http://schemas.openxmlformats.org/presentationml/2006/main">
  <p:tag name="NUM" val="2"/>
</p:tagLst>
</file>

<file path=ppt/tags/tag255.xml><?xml version="1.0" encoding="utf-8"?>
<p:tagLst xmlns:a="http://schemas.openxmlformats.org/drawingml/2006/main" xmlns:r="http://schemas.openxmlformats.org/officeDocument/2006/relationships" xmlns:p="http://schemas.openxmlformats.org/presentationml/2006/main">
  <p:tag name="NUM" val="3"/>
</p:tagLst>
</file>

<file path=ppt/tags/tag256.xml><?xml version="1.0" encoding="utf-8"?>
<p:tagLst xmlns:a="http://schemas.openxmlformats.org/drawingml/2006/main" xmlns:r="http://schemas.openxmlformats.org/officeDocument/2006/relationships" xmlns:p="http://schemas.openxmlformats.org/presentationml/2006/main">
  <p:tag name="NUM" val="4"/>
</p:tagLst>
</file>

<file path=ppt/tags/tag257.xml><?xml version="1.0" encoding="utf-8"?>
<p:tagLst xmlns:a="http://schemas.openxmlformats.org/drawingml/2006/main" xmlns:r="http://schemas.openxmlformats.org/officeDocument/2006/relationships" xmlns:p="http://schemas.openxmlformats.org/presentationml/2006/main">
  <p:tag name="NUM" val="5"/>
</p:tagLst>
</file>

<file path=ppt/tags/tag258.xml><?xml version="1.0" encoding="utf-8"?>
<p:tagLst xmlns:a="http://schemas.openxmlformats.org/drawingml/2006/main" xmlns:r="http://schemas.openxmlformats.org/officeDocument/2006/relationships" xmlns:p="http://schemas.openxmlformats.org/presentationml/2006/main">
  <p:tag name="NUM" val="6"/>
</p:tagLst>
</file>

<file path=ppt/tags/tag259.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60.xml><?xml version="1.0" encoding="utf-8"?>
<p:tagLst xmlns:a="http://schemas.openxmlformats.org/drawingml/2006/main" xmlns:r="http://schemas.openxmlformats.org/officeDocument/2006/relationships" xmlns:p="http://schemas.openxmlformats.org/presentationml/2006/main">
  <p:tag name="NUM" val="2"/>
</p:tagLst>
</file>

<file path=ppt/tags/tag261.xml><?xml version="1.0" encoding="utf-8"?>
<p:tagLst xmlns:a="http://schemas.openxmlformats.org/drawingml/2006/main" xmlns:r="http://schemas.openxmlformats.org/officeDocument/2006/relationships" xmlns:p="http://schemas.openxmlformats.org/presentationml/2006/main">
  <p:tag name="NUM" val="3"/>
</p:tagLst>
</file>

<file path=ppt/tags/tag262.xml><?xml version="1.0" encoding="utf-8"?>
<p:tagLst xmlns:a="http://schemas.openxmlformats.org/drawingml/2006/main" xmlns:r="http://schemas.openxmlformats.org/officeDocument/2006/relationships" xmlns:p="http://schemas.openxmlformats.org/presentationml/2006/main">
  <p:tag name="NUM" val="4"/>
</p:tagLst>
</file>

<file path=ppt/tags/tag263.xml><?xml version="1.0" encoding="utf-8"?>
<p:tagLst xmlns:a="http://schemas.openxmlformats.org/drawingml/2006/main" xmlns:r="http://schemas.openxmlformats.org/officeDocument/2006/relationships" xmlns:p="http://schemas.openxmlformats.org/presentationml/2006/main">
  <p:tag name="NUM" val="5"/>
</p:tagLst>
</file>

<file path=ppt/tags/tag264.xml><?xml version="1.0" encoding="utf-8"?>
<p:tagLst xmlns:a="http://schemas.openxmlformats.org/drawingml/2006/main" xmlns:r="http://schemas.openxmlformats.org/officeDocument/2006/relationships" xmlns:p="http://schemas.openxmlformats.org/presentationml/2006/main">
  <p:tag name="NUM" val="6"/>
</p:tagLst>
</file>

<file path=ppt/tags/tag265.xml><?xml version="1.0" encoding="utf-8"?>
<p:tagLst xmlns:a="http://schemas.openxmlformats.org/drawingml/2006/main" xmlns:r="http://schemas.openxmlformats.org/officeDocument/2006/relationships" xmlns:p="http://schemas.openxmlformats.org/presentationml/2006/main">
  <p:tag name="NUM" val="7"/>
</p:tagLst>
</file>

<file path=ppt/tags/tag266.xml><?xml version="1.0" encoding="utf-8"?>
<p:tagLst xmlns:a="http://schemas.openxmlformats.org/drawingml/2006/main" xmlns:r="http://schemas.openxmlformats.org/officeDocument/2006/relationships" xmlns:p="http://schemas.openxmlformats.org/presentationml/2006/main">
  <p:tag name="NUM" val="1"/>
</p:tagLst>
</file>

<file path=ppt/tags/tag267.xml><?xml version="1.0" encoding="utf-8"?>
<p:tagLst xmlns:a="http://schemas.openxmlformats.org/drawingml/2006/main" xmlns:r="http://schemas.openxmlformats.org/officeDocument/2006/relationships" xmlns:p="http://schemas.openxmlformats.org/presentationml/2006/main">
  <p:tag name="NUM" val="2"/>
</p:tagLst>
</file>

<file path=ppt/tags/tag268.xml><?xml version="1.0" encoding="utf-8"?>
<p:tagLst xmlns:a="http://schemas.openxmlformats.org/drawingml/2006/main" xmlns:r="http://schemas.openxmlformats.org/officeDocument/2006/relationships" xmlns:p="http://schemas.openxmlformats.org/presentationml/2006/main">
  <p:tag name="NUM" val="3"/>
</p:tagLst>
</file>

<file path=ppt/tags/tag269.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70.xml><?xml version="1.0" encoding="utf-8"?>
<p:tagLst xmlns:a="http://schemas.openxmlformats.org/drawingml/2006/main" xmlns:r="http://schemas.openxmlformats.org/officeDocument/2006/relationships" xmlns:p="http://schemas.openxmlformats.org/presentationml/2006/main">
  <p:tag name="NUM" val="5"/>
</p:tagLst>
</file>

<file path=ppt/tags/tag271.xml><?xml version="1.0" encoding="utf-8"?>
<p:tagLst xmlns:a="http://schemas.openxmlformats.org/drawingml/2006/main" xmlns:r="http://schemas.openxmlformats.org/officeDocument/2006/relationships" xmlns:p="http://schemas.openxmlformats.org/presentationml/2006/main">
  <p:tag name="NUM" val="6"/>
</p:tagLst>
</file>

<file path=ppt/tags/tag272.xml><?xml version="1.0" encoding="utf-8"?>
<p:tagLst xmlns:a="http://schemas.openxmlformats.org/drawingml/2006/main" xmlns:r="http://schemas.openxmlformats.org/officeDocument/2006/relationships" xmlns:p="http://schemas.openxmlformats.org/presentationml/2006/main">
  <p:tag name="NUM" val="7"/>
</p:tagLst>
</file>

<file path=ppt/tags/tag273.xml><?xml version="1.0" encoding="utf-8"?>
<p:tagLst xmlns:a="http://schemas.openxmlformats.org/drawingml/2006/main" xmlns:r="http://schemas.openxmlformats.org/officeDocument/2006/relationships" xmlns:p="http://schemas.openxmlformats.org/presentationml/2006/main">
  <p:tag name="NUM" val="8"/>
</p:tagLst>
</file>

<file path=ppt/tags/tag274.xml><?xml version="1.0" encoding="utf-8"?>
<p:tagLst xmlns:a="http://schemas.openxmlformats.org/drawingml/2006/main" xmlns:r="http://schemas.openxmlformats.org/officeDocument/2006/relationships" xmlns:p="http://schemas.openxmlformats.org/presentationml/2006/main">
  <p:tag name="NUM" val="9"/>
</p:tagLst>
</file>

<file path=ppt/tags/tag275.xml><?xml version="1.0" encoding="utf-8"?>
<p:tagLst xmlns:a="http://schemas.openxmlformats.org/drawingml/2006/main" xmlns:r="http://schemas.openxmlformats.org/officeDocument/2006/relationships" xmlns:p="http://schemas.openxmlformats.org/presentationml/2006/main">
  <p:tag name="NUM" val="1"/>
</p:tagLst>
</file>

<file path=ppt/tags/tag276.xml><?xml version="1.0" encoding="utf-8"?>
<p:tagLst xmlns:a="http://schemas.openxmlformats.org/drawingml/2006/main" xmlns:r="http://schemas.openxmlformats.org/officeDocument/2006/relationships" xmlns:p="http://schemas.openxmlformats.org/presentationml/2006/main">
  <p:tag name="NUM" val="2"/>
</p:tagLst>
</file>

<file path=ppt/tags/tag277.xml><?xml version="1.0" encoding="utf-8"?>
<p:tagLst xmlns:a="http://schemas.openxmlformats.org/drawingml/2006/main" xmlns:r="http://schemas.openxmlformats.org/officeDocument/2006/relationships" xmlns:p="http://schemas.openxmlformats.org/presentationml/2006/main">
  <p:tag name="NUM" val="3"/>
</p:tagLst>
</file>

<file path=ppt/tags/tag278.xml><?xml version="1.0" encoding="utf-8"?>
<p:tagLst xmlns:a="http://schemas.openxmlformats.org/drawingml/2006/main" xmlns:r="http://schemas.openxmlformats.org/officeDocument/2006/relationships" xmlns:p="http://schemas.openxmlformats.org/presentationml/2006/main">
  <p:tag name="NUM" val="4"/>
</p:tagLst>
</file>

<file path=ppt/tags/tag279.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80.xml><?xml version="1.0" encoding="utf-8"?>
<p:tagLst xmlns:a="http://schemas.openxmlformats.org/drawingml/2006/main" xmlns:r="http://schemas.openxmlformats.org/officeDocument/2006/relationships" xmlns:p="http://schemas.openxmlformats.org/presentationml/2006/main">
  <p:tag name="NUM" val="6"/>
</p:tagLst>
</file>

<file path=ppt/tags/tag281.xml><?xml version="1.0" encoding="utf-8"?>
<p:tagLst xmlns:a="http://schemas.openxmlformats.org/drawingml/2006/main" xmlns:r="http://schemas.openxmlformats.org/officeDocument/2006/relationships" xmlns:p="http://schemas.openxmlformats.org/presentationml/2006/main">
  <p:tag name="NUM" val="7"/>
</p:tagLst>
</file>

<file path=ppt/tags/tag282.xml><?xml version="1.0" encoding="utf-8"?>
<p:tagLst xmlns:a="http://schemas.openxmlformats.org/drawingml/2006/main" xmlns:r="http://schemas.openxmlformats.org/officeDocument/2006/relationships" xmlns:p="http://schemas.openxmlformats.org/presentationml/2006/main">
  <p:tag name="NUM" val="8"/>
</p:tagLst>
</file>

<file path=ppt/tags/tag283.xml><?xml version="1.0" encoding="utf-8"?>
<p:tagLst xmlns:a="http://schemas.openxmlformats.org/drawingml/2006/main" xmlns:r="http://schemas.openxmlformats.org/officeDocument/2006/relationships" xmlns:p="http://schemas.openxmlformats.org/presentationml/2006/main">
  <p:tag name="NUM" val="1"/>
</p:tagLst>
</file>

<file path=ppt/tags/tag284.xml><?xml version="1.0" encoding="utf-8"?>
<p:tagLst xmlns:a="http://schemas.openxmlformats.org/drawingml/2006/main" xmlns:r="http://schemas.openxmlformats.org/officeDocument/2006/relationships" xmlns:p="http://schemas.openxmlformats.org/presentationml/2006/main">
  <p:tag name="NUM" val="1"/>
</p:tagLst>
</file>

<file path=ppt/tags/tag285.xml><?xml version="1.0" encoding="utf-8"?>
<p:tagLst xmlns:a="http://schemas.openxmlformats.org/drawingml/2006/main" xmlns:r="http://schemas.openxmlformats.org/officeDocument/2006/relationships" xmlns:p="http://schemas.openxmlformats.org/presentationml/2006/main">
  <p:tag name="NUM" val="2"/>
</p:tagLst>
</file>

<file path=ppt/tags/tag286.xml><?xml version="1.0" encoding="utf-8"?>
<p:tagLst xmlns:a="http://schemas.openxmlformats.org/drawingml/2006/main" xmlns:r="http://schemas.openxmlformats.org/officeDocument/2006/relationships" xmlns:p="http://schemas.openxmlformats.org/presentationml/2006/main">
  <p:tag name="NUM" val="1"/>
</p:tagLst>
</file>

<file path=ppt/tags/tag287.xml><?xml version="1.0" encoding="utf-8"?>
<p:tagLst xmlns:a="http://schemas.openxmlformats.org/drawingml/2006/main" xmlns:r="http://schemas.openxmlformats.org/officeDocument/2006/relationships" xmlns:p="http://schemas.openxmlformats.org/presentationml/2006/main">
  <p:tag name="NUM" val="2"/>
</p:tagLst>
</file>

<file path=ppt/tags/tag288.xml><?xml version="1.0" encoding="utf-8"?>
<p:tagLst xmlns:a="http://schemas.openxmlformats.org/drawingml/2006/main" xmlns:r="http://schemas.openxmlformats.org/officeDocument/2006/relationships" xmlns:p="http://schemas.openxmlformats.org/presentationml/2006/main">
  <p:tag name="NUM" val="1"/>
</p:tagLst>
</file>

<file path=ppt/tags/tag289.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290.xml><?xml version="1.0" encoding="utf-8"?>
<p:tagLst xmlns:a="http://schemas.openxmlformats.org/drawingml/2006/main" xmlns:r="http://schemas.openxmlformats.org/officeDocument/2006/relationships" xmlns:p="http://schemas.openxmlformats.org/presentationml/2006/main">
  <p:tag name="NUM" val="1"/>
</p:tagLst>
</file>

<file path=ppt/tags/tag291.xml><?xml version="1.0" encoding="utf-8"?>
<p:tagLst xmlns:a="http://schemas.openxmlformats.org/drawingml/2006/main" xmlns:r="http://schemas.openxmlformats.org/officeDocument/2006/relationships" xmlns:p="http://schemas.openxmlformats.org/presentationml/2006/main">
  <p:tag name="NUM" val="2"/>
</p:tagLst>
</file>

<file path=ppt/tags/tag292.xml><?xml version="1.0" encoding="utf-8"?>
<p:tagLst xmlns:a="http://schemas.openxmlformats.org/drawingml/2006/main" xmlns:r="http://schemas.openxmlformats.org/officeDocument/2006/relationships" xmlns:p="http://schemas.openxmlformats.org/presentationml/2006/main">
  <p:tag name="NUM" val="1"/>
</p:tagLst>
</file>

<file path=ppt/tags/tag293.xml><?xml version="1.0" encoding="utf-8"?>
<p:tagLst xmlns:a="http://schemas.openxmlformats.org/drawingml/2006/main" xmlns:r="http://schemas.openxmlformats.org/officeDocument/2006/relationships" xmlns:p="http://schemas.openxmlformats.org/presentationml/2006/main">
  <p:tag name="NUM" val="2"/>
</p:tagLst>
</file>

<file path=ppt/tags/tag294.xml><?xml version="1.0" encoding="utf-8"?>
<p:tagLst xmlns:a="http://schemas.openxmlformats.org/drawingml/2006/main" xmlns:r="http://schemas.openxmlformats.org/officeDocument/2006/relationships" xmlns:p="http://schemas.openxmlformats.org/presentationml/2006/main">
  <p:tag name="NUM" val="1"/>
</p:tagLst>
</file>

<file path=ppt/tags/tag295.xml><?xml version="1.0" encoding="utf-8"?>
<p:tagLst xmlns:a="http://schemas.openxmlformats.org/drawingml/2006/main" xmlns:r="http://schemas.openxmlformats.org/officeDocument/2006/relationships" xmlns:p="http://schemas.openxmlformats.org/presentationml/2006/main">
  <p:tag name="NUM" val="2"/>
</p:tagLst>
</file>

<file path=ppt/tags/tag296.xml><?xml version="1.0" encoding="utf-8"?>
<p:tagLst xmlns:a="http://schemas.openxmlformats.org/drawingml/2006/main" xmlns:r="http://schemas.openxmlformats.org/officeDocument/2006/relationships" xmlns:p="http://schemas.openxmlformats.org/presentationml/2006/main">
  <p:tag name="NUM" val="1"/>
</p:tagLst>
</file>

<file path=ppt/tags/tag297.xml><?xml version="1.0" encoding="utf-8"?>
<p:tagLst xmlns:a="http://schemas.openxmlformats.org/drawingml/2006/main" xmlns:r="http://schemas.openxmlformats.org/officeDocument/2006/relationships" xmlns:p="http://schemas.openxmlformats.org/presentationml/2006/main">
  <p:tag name="NUM" val="2"/>
</p:tagLst>
</file>

<file path=ppt/tags/tag298.xml><?xml version="1.0" encoding="utf-8"?>
<p:tagLst xmlns:a="http://schemas.openxmlformats.org/drawingml/2006/main" xmlns:r="http://schemas.openxmlformats.org/officeDocument/2006/relationships" xmlns:p="http://schemas.openxmlformats.org/presentationml/2006/main">
  <p:tag name="NUM" val="1"/>
</p:tagLst>
</file>

<file path=ppt/tags/tag29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00.xml><?xml version="1.0" encoding="utf-8"?>
<p:tagLst xmlns:a="http://schemas.openxmlformats.org/drawingml/2006/main" xmlns:r="http://schemas.openxmlformats.org/officeDocument/2006/relationships" xmlns:p="http://schemas.openxmlformats.org/presentationml/2006/main">
  <p:tag name="NUM" val="1"/>
</p:tagLst>
</file>

<file path=ppt/tags/tag301.xml><?xml version="1.0" encoding="utf-8"?>
<p:tagLst xmlns:a="http://schemas.openxmlformats.org/drawingml/2006/main" xmlns:r="http://schemas.openxmlformats.org/officeDocument/2006/relationships" xmlns:p="http://schemas.openxmlformats.org/presentationml/2006/main">
  <p:tag name="NUM" val="2"/>
</p:tagLst>
</file>

<file path=ppt/tags/tag302.xml><?xml version="1.0" encoding="utf-8"?>
<p:tagLst xmlns:a="http://schemas.openxmlformats.org/drawingml/2006/main" xmlns:r="http://schemas.openxmlformats.org/officeDocument/2006/relationships" xmlns:p="http://schemas.openxmlformats.org/presentationml/2006/main">
  <p:tag name="NUM" val="1"/>
</p:tagLst>
</file>

<file path=ppt/tags/tag303.xml><?xml version="1.0" encoding="utf-8"?>
<p:tagLst xmlns:a="http://schemas.openxmlformats.org/drawingml/2006/main" xmlns:r="http://schemas.openxmlformats.org/officeDocument/2006/relationships" xmlns:p="http://schemas.openxmlformats.org/presentationml/2006/main">
  <p:tag name="NUM" val="2"/>
</p:tagLst>
</file>

<file path=ppt/tags/tag304.xml><?xml version="1.0" encoding="utf-8"?>
<p:tagLst xmlns:a="http://schemas.openxmlformats.org/drawingml/2006/main" xmlns:r="http://schemas.openxmlformats.org/officeDocument/2006/relationships" xmlns:p="http://schemas.openxmlformats.org/presentationml/2006/main">
  <p:tag name="NUM" val="3"/>
</p:tagLst>
</file>

<file path=ppt/tags/tag305.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7"/>
</p:tagLst>
</file>

<file path=ppt/tags/tag66.xml><?xml version="1.0" encoding="utf-8"?>
<p:tagLst xmlns:a="http://schemas.openxmlformats.org/drawingml/2006/main" xmlns:r="http://schemas.openxmlformats.org/officeDocument/2006/relationships" xmlns:p="http://schemas.openxmlformats.org/presentationml/2006/main">
  <p:tag name="NUM" val="8"/>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9"/>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7"/>
</p:tagLst>
</file>

<file path=ppt/tags/tag88.xml><?xml version="1.0" encoding="utf-8"?>
<p:tagLst xmlns:a="http://schemas.openxmlformats.org/drawingml/2006/main" xmlns:r="http://schemas.openxmlformats.org/officeDocument/2006/relationships" xmlns:p="http://schemas.openxmlformats.org/presentationml/2006/main">
  <p:tag name="NUM" val="8"/>
</p:tagLst>
</file>

<file path=ppt/tags/tag89.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6"/>
</p:tagLst>
</file>

<file path=ppt/tags/tag96.xml><?xml version="1.0" encoding="utf-8"?>
<p:tagLst xmlns:a="http://schemas.openxmlformats.org/drawingml/2006/main" xmlns:r="http://schemas.openxmlformats.org/officeDocument/2006/relationships" xmlns:p="http://schemas.openxmlformats.org/presentationml/2006/main">
  <p:tag name="NUM" val="7"/>
</p:tagLst>
</file>

<file path=ppt/tags/tag97.xml><?xml version="1.0" encoding="utf-8"?>
<p:tagLst xmlns:a="http://schemas.openxmlformats.org/drawingml/2006/main" xmlns:r="http://schemas.openxmlformats.org/officeDocument/2006/relationships" xmlns:p="http://schemas.openxmlformats.org/presentationml/2006/main">
  <p:tag name="NUM" val="8"/>
</p:tagLst>
</file>

<file path=ppt/tags/tag98.xml><?xml version="1.0" encoding="utf-8"?>
<p:tagLst xmlns:a="http://schemas.openxmlformats.org/drawingml/2006/main" xmlns:r="http://schemas.openxmlformats.org/officeDocument/2006/relationships" xmlns:p="http://schemas.openxmlformats.org/presentationml/2006/main">
  <p:tag name="NUM" val="9"/>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32834</TotalTime>
  <Words>3370</Words>
  <Application>Microsoft Office PowerPoint</Application>
  <PresentationFormat>Affichage à l'écran (4:3)</PresentationFormat>
  <Paragraphs>313</Paragraphs>
  <Slides>56</Slides>
  <Notes>9</Notes>
  <HiddenSlides>0</HiddenSlides>
  <MMClips>0</MMClips>
  <ScaleCrop>false</ScaleCrop>
  <HeadingPairs>
    <vt:vector size="6" baseType="variant">
      <vt:variant>
        <vt:lpstr>Thème</vt:lpstr>
      </vt:variant>
      <vt:variant>
        <vt:i4>8</vt:i4>
      </vt:variant>
      <vt:variant>
        <vt:lpstr>Serveurs OLE incorporés</vt:lpstr>
      </vt:variant>
      <vt:variant>
        <vt:i4>1</vt:i4>
      </vt:variant>
      <vt:variant>
        <vt:lpstr>Titres des diapositives</vt:lpstr>
      </vt:variant>
      <vt:variant>
        <vt:i4>56</vt:i4>
      </vt:variant>
    </vt:vector>
  </HeadingPairs>
  <TitlesOfParts>
    <vt:vector size="65" baseType="lpstr">
      <vt:lpstr>Modèle par défaut</vt:lpstr>
      <vt:lpstr>1_Modèle par défaut</vt:lpstr>
      <vt:lpstr>Conception personnalisée</vt:lpstr>
      <vt:lpstr>2_Conception personnalisée</vt:lpstr>
      <vt:lpstr>5_Conception personnalisée</vt:lpstr>
      <vt:lpstr>1_Conception personnalisée</vt:lpstr>
      <vt:lpstr>4_Conception personnalisée</vt:lpstr>
      <vt:lpstr>3_Conception personnalisée</vt:lpstr>
      <vt:lpstr>Worksheet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statistique senior 2012</dc:title>
  <dc:creator>Arbia Bouabssa</dc:creator>
  <cp:lastModifiedBy>c_her</cp:lastModifiedBy>
  <cp:revision>1825</cp:revision>
  <cp:lastPrinted>2020-02-25T14:12:44Z</cp:lastPrinted>
  <dcterms:created xsi:type="dcterms:W3CDTF">2011-10-10T13:52:44Z</dcterms:created>
  <dcterms:modified xsi:type="dcterms:W3CDTF">2020-04-29T07:40:06Z</dcterms:modified>
</cp:coreProperties>
</file>